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F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7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8.png"/><Relationship Id="rId7" Type="http://schemas.openxmlformats.org/officeDocument/2006/relationships/image" Target="../media/image40.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grpSp>
        <p:nvGrpSpPr>
          <p:cNvPr id="3" name="Group 3"/>
          <p:cNvGrpSpPr/>
          <p:nvPr/>
        </p:nvGrpSpPr>
        <p:grpSpPr>
          <a:xfrm>
            <a:off x="1049403" y="2463628"/>
            <a:ext cx="614749" cy="61474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6" name="Group 6"/>
          <p:cNvGrpSpPr/>
          <p:nvPr/>
        </p:nvGrpSpPr>
        <p:grpSpPr>
          <a:xfrm>
            <a:off x="1664152" y="2156254"/>
            <a:ext cx="307374" cy="30737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BFA"/>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9" name="Group 9"/>
          <p:cNvGrpSpPr/>
          <p:nvPr/>
        </p:nvGrpSpPr>
        <p:grpSpPr>
          <a:xfrm>
            <a:off x="1260043" y="3221252"/>
            <a:ext cx="15767914" cy="3402667"/>
            <a:chOff x="0" y="0"/>
            <a:chExt cx="4152866" cy="896176"/>
          </a:xfrm>
        </p:grpSpPr>
        <p:sp>
          <p:nvSpPr>
            <p:cNvPr id="10" name="Freeform 10"/>
            <p:cNvSpPr/>
            <p:nvPr/>
          </p:nvSpPr>
          <p:spPr>
            <a:xfrm>
              <a:off x="0" y="0"/>
              <a:ext cx="4152866" cy="896176"/>
            </a:xfrm>
            <a:custGeom>
              <a:avLst/>
              <a:gdLst/>
              <a:ahLst/>
              <a:cxnLst/>
              <a:rect l="l" t="t" r="r" b="b"/>
              <a:pathLst>
                <a:path w="4152866" h="896176">
                  <a:moveTo>
                    <a:pt x="0" y="0"/>
                  </a:moveTo>
                  <a:lnTo>
                    <a:pt x="4152866" y="0"/>
                  </a:lnTo>
                  <a:lnTo>
                    <a:pt x="4152866" y="896176"/>
                  </a:lnTo>
                  <a:lnTo>
                    <a:pt x="0" y="896176"/>
                  </a:lnTo>
                  <a:close/>
                </a:path>
              </a:pathLst>
            </a:custGeom>
            <a:solidFill>
              <a:srgbClr val="000000">
                <a:alpha val="45882"/>
              </a:srgbClr>
            </a:solidFill>
          </p:spPr>
        </p:sp>
        <p:sp>
          <p:nvSpPr>
            <p:cNvPr id="11" name="TextBox 11"/>
            <p:cNvSpPr txBox="1"/>
            <p:nvPr/>
          </p:nvSpPr>
          <p:spPr>
            <a:xfrm>
              <a:off x="0" y="-57150"/>
              <a:ext cx="4152866" cy="953326"/>
            </a:xfrm>
            <a:prstGeom prst="rect">
              <a:avLst/>
            </a:prstGeom>
          </p:spPr>
          <p:txBody>
            <a:bodyPr lIns="50800" tIns="50800" rIns="50800" bIns="50800" rtlCol="0" anchor="ctr"/>
            <a:lstStyle/>
            <a:p>
              <a:pPr algn="ctr">
                <a:lnSpc>
                  <a:spcPts val="2520"/>
                </a:lnSpc>
              </a:pPr>
              <a:endParaRPr/>
            </a:p>
          </p:txBody>
        </p:sp>
      </p:grpSp>
      <p:sp>
        <p:nvSpPr>
          <p:cNvPr id="12" name="TextBox 12"/>
          <p:cNvSpPr txBox="1"/>
          <p:nvPr/>
        </p:nvSpPr>
        <p:spPr>
          <a:xfrm>
            <a:off x="1326407" y="3441876"/>
            <a:ext cx="15635185" cy="3018569"/>
          </a:xfrm>
          <a:prstGeom prst="rect">
            <a:avLst/>
          </a:prstGeom>
        </p:spPr>
        <p:txBody>
          <a:bodyPr lIns="0" tIns="0" rIns="0" bIns="0" rtlCol="0" anchor="t">
            <a:spAutoFit/>
          </a:bodyPr>
          <a:lstStyle/>
          <a:p>
            <a:pPr algn="ctr">
              <a:lnSpc>
                <a:spcPts val="11920"/>
              </a:lnSpc>
            </a:pPr>
            <a:r>
              <a:rPr lang="en-US" sz="10365" b="1">
                <a:solidFill>
                  <a:srgbClr val="FFFFFF"/>
                </a:solidFill>
                <a:latin typeface="Montserrat Heavy"/>
                <a:ea typeface="Montserrat Heavy"/>
                <a:cs typeface="Montserrat Heavy"/>
                <a:sym typeface="Montserrat Heavy"/>
              </a:rPr>
              <a:t>PHẦN MỀM QUẢN LÝ VÀ BÁN VÉ BÓNG ĐÁ</a:t>
            </a:r>
          </a:p>
        </p:txBody>
      </p:sp>
      <p:grpSp>
        <p:nvGrpSpPr>
          <p:cNvPr id="13" name="Group 13"/>
          <p:cNvGrpSpPr/>
          <p:nvPr/>
        </p:nvGrpSpPr>
        <p:grpSpPr>
          <a:xfrm>
            <a:off x="7761588" y="8580223"/>
            <a:ext cx="2764824" cy="678077"/>
            <a:chOff x="0" y="0"/>
            <a:chExt cx="3686432" cy="904103"/>
          </a:xfrm>
        </p:grpSpPr>
        <p:grpSp>
          <p:nvGrpSpPr>
            <p:cNvPr id="14" name="Group 14"/>
            <p:cNvGrpSpPr/>
            <p:nvPr/>
          </p:nvGrpSpPr>
          <p:grpSpPr>
            <a:xfrm>
              <a:off x="0" y="0"/>
              <a:ext cx="3686432" cy="904103"/>
              <a:chOff x="0" y="0"/>
              <a:chExt cx="728184" cy="178588"/>
            </a:xfrm>
          </p:grpSpPr>
          <p:sp>
            <p:nvSpPr>
              <p:cNvPr id="15" name="Freeform 15"/>
              <p:cNvSpPr/>
              <p:nvPr/>
            </p:nvSpPr>
            <p:spPr>
              <a:xfrm>
                <a:off x="0" y="0"/>
                <a:ext cx="728184" cy="178588"/>
              </a:xfrm>
              <a:custGeom>
                <a:avLst/>
                <a:gdLst/>
                <a:ahLst/>
                <a:cxnLst/>
                <a:rect l="l" t="t" r="r" b="b"/>
                <a:pathLst>
                  <a:path w="728184" h="178588">
                    <a:moveTo>
                      <a:pt x="89294" y="0"/>
                    </a:moveTo>
                    <a:lnTo>
                      <a:pt x="638890" y="0"/>
                    </a:lnTo>
                    <a:cubicBezTo>
                      <a:pt x="688206" y="0"/>
                      <a:pt x="728184" y="39978"/>
                      <a:pt x="728184" y="89294"/>
                    </a:cubicBezTo>
                    <a:lnTo>
                      <a:pt x="728184" y="89294"/>
                    </a:lnTo>
                    <a:cubicBezTo>
                      <a:pt x="728184" y="112976"/>
                      <a:pt x="718776" y="135689"/>
                      <a:pt x="702031" y="152435"/>
                    </a:cubicBezTo>
                    <a:cubicBezTo>
                      <a:pt x="685285" y="169180"/>
                      <a:pt x="662572" y="178588"/>
                      <a:pt x="638890" y="178588"/>
                    </a:cubicBezTo>
                    <a:lnTo>
                      <a:pt x="89294" y="178588"/>
                    </a:lnTo>
                    <a:cubicBezTo>
                      <a:pt x="65612" y="178588"/>
                      <a:pt x="42900" y="169180"/>
                      <a:pt x="26154" y="152435"/>
                    </a:cubicBezTo>
                    <a:cubicBezTo>
                      <a:pt x="9408" y="135689"/>
                      <a:pt x="0" y="112976"/>
                      <a:pt x="0" y="89294"/>
                    </a:cubicBezTo>
                    <a:lnTo>
                      <a:pt x="0" y="89294"/>
                    </a:lnTo>
                    <a:cubicBezTo>
                      <a:pt x="0" y="65612"/>
                      <a:pt x="9408" y="42900"/>
                      <a:pt x="26154" y="26154"/>
                    </a:cubicBezTo>
                    <a:cubicBezTo>
                      <a:pt x="42900" y="9408"/>
                      <a:pt x="65612" y="0"/>
                      <a:pt x="89294" y="0"/>
                    </a:cubicBezTo>
                    <a:close/>
                  </a:path>
                </a:pathLst>
              </a:custGeom>
              <a:solidFill>
                <a:srgbClr val="CEEBFA"/>
              </a:solidFill>
            </p:spPr>
          </p:sp>
          <p:sp>
            <p:nvSpPr>
              <p:cNvPr id="16" name="TextBox 16"/>
              <p:cNvSpPr txBox="1"/>
              <p:nvPr/>
            </p:nvSpPr>
            <p:spPr>
              <a:xfrm>
                <a:off x="0" y="-57150"/>
                <a:ext cx="728184" cy="235738"/>
              </a:xfrm>
              <a:prstGeom prst="rect">
                <a:avLst/>
              </a:prstGeom>
            </p:spPr>
            <p:txBody>
              <a:bodyPr lIns="50800" tIns="50800" rIns="50800" bIns="50800" rtlCol="0" anchor="ctr"/>
              <a:lstStyle/>
              <a:p>
                <a:pPr algn="ctr">
                  <a:lnSpc>
                    <a:spcPts val="2520"/>
                  </a:lnSpc>
                </a:pPr>
                <a:endParaRPr/>
              </a:p>
            </p:txBody>
          </p:sp>
        </p:grpSp>
        <p:sp>
          <p:nvSpPr>
            <p:cNvPr id="17" name="TextBox 17"/>
            <p:cNvSpPr txBox="1"/>
            <p:nvPr/>
          </p:nvSpPr>
          <p:spPr>
            <a:xfrm>
              <a:off x="744509" y="181443"/>
              <a:ext cx="2640958" cy="494398"/>
            </a:xfrm>
            <a:prstGeom prst="rect">
              <a:avLst/>
            </a:prstGeom>
          </p:spPr>
          <p:txBody>
            <a:bodyPr lIns="0" tIns="0" rIns="0" bIns="0" rtlCol="0" anchor="t">
              <a:spAutoFit/>
            </a:bodyPr>
            <a:lstStyle/>
            <a:p>
              <a:pPr algn="l">
                <a:lnSpc>
                  <a:spcPts val="3187"/>
                </a:lnSpc>
              </a:pPr>
              <a:r>
                <a:rPr lang="en-US" sz="2276">
                  <a:solidFill>
                    <a:srgbClr val="000000"/>
                  </a:solidFill>
                  <a:latin typeface="Open Sauce"/>
                  <a:ea typeface="Open Sauce"/>
                  <a:cs typeface="Open Sauce"/>
                  <a:sym typeface="Open Sauce"/>
                </a:rPr>
                <a:t>Get Started</a:t>
              </a:r>
            </a:p>
          </p:txBody>
        </p:sp>
      </p:grpSp>
      <p:sp>
        <p:nvSpPr>
          <p:cNvPr id="18" name="TextBox 18"/>
          <p:cNvSpPr txBox="1"/>
          <p:nvPr/>
        </p:nvSpPr>
        <p:spPr>
          <a:xfrm>
            <a:off x="2362425" y="2572998"/>
            <a:ext cx="2206443" cy="338860"/>
          </a:xfrm>
          <a:prstGeom prst="rect">
            <a:avLst/>
          </a:prstGeom>
        </p:spPr>
        <p:txBody>
          <a:bodyPr lIns="0" tIns="0" rIns="0" bIns="0" rtlCol="0" anchor="t">
            <a:spAutoFit/>
          </a:bodyPr>
          <a:lstStyle/>
          <a:p>
            <a:pPr algn="l">
              <a:lnSpc>
                <a:spcPts val="2847"/>
              </a:lnSpc>
            </a:pPr>
            <a:r>
              <a:rPr lang="en-US" sz="2034" b="1">
                <a:solidFill>
                  <a:srgbClr val="FFFFFF"/>
                </a:solidFill>
                <a:latin typeface="Open Sauce Heavy"/>
                <a:ea typeface="Open Sauce Heavy"/>
                <a:cs typeface="Open Sauce Heavy"/>
                <a:sym typeface="Open Sauce Heavy"/>
              </a:rPr>
              <a:t>GROUP 8</a:t>
            </a:r>
          </a:p>
        </p:txBody>
      </p:sp>
      <p:sp>
        <p:nvSpPr>
          <p:cNvPr id="19" name="TextBox 19"/>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36000" y="3103770"/>
            <a:ext cx="614749" cy="6147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1250749" y="2796395"/>
            <a:ext cx="307374" cy="3073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8" name="Group 8"/>
          <p:cNvGrpSpPr>
            <a:grpSpLocks noChangeAspect="1"/>
          </p:cNvGrpSpPr>
          <p:nvPr/>
        </p:nvGrpSpPr>
        <p:grpSpPr>
          <a:xfrm>
            <a:off x="11756932" y="2354595"/>
            <a:ext cx="4491990" cy="6737985"/>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10" name="Group 10"/>
          <p:cNvGrpSpPr/>
          <p:nvPr/>
        </p:nvGrpSpPr>
        <p:grpSpPr>
          <a:xfrm>
            <a:off x="15566317" y="3718518"/>
            <a:ext cx="1365210" cy="136521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3" name="Freeform 13"/>
          <p:cNvSpPr/>
          <p:nvPr/>
        </p:nvSpPr>
        <p:spPr>
          <a:xfrm>
            <a:off x="15862264" y="4096630"/>
            <a:ext cx="773317" cy="608987"/>
          </a:xfrm>
          <a:custGeom>
            <a:avLst/>
            <a:gdLst/>
            <a:ahLst/>
            <a:cxnLst/>
            <a:rect l="l" t="t" r="r" b="b"/>
            <a:pathLst>
              <a:path w="773317" h="608987">
                <a:moveTo>
                  <a:pt x="0" y="0"/>
                </a:moveTo>
                <a:lnTo>
                  <a:pt x="773317" y="0"/>
                </a:lnTo>
                <a:lnTo>
                  <a:pt x="773317" y="608987"/>
                </a:lnTo>
                <a:lnTo>
                  <a:pt x="0" y="6089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121885" y="1077435"/>
            <a:ext cx="7007696" cy="492186"/>
          </a:xfrm>
          <a:prstGeom prst="rect">
            <a:avLst/>
          </a:prstGeom>
        </p:spPr>
        <p:txBody>
          <a:bodyPr lIns="0" tIns="0" rIns="0" bIns="0" rtlCol="0" anchor="t">
            <a:spAutoFit/>
          </a:bodyPr>
          <a:lstStyle/>
          <a:p>
            <a:pPr algn="l">
              <a:lnSpc>
                <a:spcPts val="3839"/>
              </a:lnSpc>
            </a:pPr>
            <a:r>
              <a:rPr lang="en-US" sz="3999" b="1">
                <a:solidFill>
                  <a:srgbClr val="0F2F56"/>
                </a:solidFill>
                <a:latin typeface="Montserrat" pitchFamily="2" charset="-93"/>
                <a:ea typeface="Montserrat Ultra-Bold"/>
                <a:cs typeface="Montserrat Ultra-Bold"/>
                <a:sym typeface="Montserrat Ultra-Bold"/>
              </a:rPr>
              <a:t>LIST</a:t>
            </a:r>
          </a:p>
        </p:txBody>
      </p:sp>
      <p:sp>
        <p:nvSpPr>
          <p:cNvPr id="15" name="TextBox 15"/>
          <p:cNvSpPr txBox="1"/>
          <p:nvPr/>
        </p:nvSpPr>
        <p:spPr>
          <a:xfrm>
            <a:off x="1121885" y="1704180"/>
            <a:ext cx="8954481" cy="1172845"/>
          </a:xfrm>
          <a:prstGeom prst="rect">
            <a:avLst/>
          </a:prstGeom>
        </p:spPr>
        <p:txBody>
          <a:bodyPr lIns="0" tIns="0" rIns="0" bIns="0" rtlCol="0" anchor="t">
            <a:spAutoFit/>
          </a:bodyPr>
          <a:lstStyle/>
          <a:p>
            <a:pPr algn="just">
              <a:lnSpc>
                <a:spcPts val="3079"/>
              </a:lnSpc>
            </a:pPr>
            <a:r>
              <a:rPr lang="en-US" sz="2199" dirty="0" err="1">
                <a:solidFill>
                  <a:srgbClr val="000000"/>
                </a:solidFill>
                <a:latin typeface="Montserrat" pitchFamily="2" charset="-93"/>
                <a:ea typeface="Poppins"/>
                <a:cs typeface="Poppins"/>
                <a:sym typeface="Poppins"/>
              </a:rPr>
              <a:t>Là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một</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kiểu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dữ</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liệu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tập</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hợp</a:t>
            </a:r>
            <a:r>
              <a:rPr lang="en-US" sz="2199" dirty="0">
                <a:solidFill>
                  <a:srgbClr val="000000"/>
                </a:solidFill>
                <a:latin typeface="Montserrat" pitchFamily="2" charset="-93"/>
                <a:ea typeface="Poppins"/>
                <a:cs typeface="Poppins"/>
                <a:sym typeface="Poppins"/>
              </a:rPr>
              <a:t> (collection) </a:t>
            </a:r>
            <a:r>
              <a:rPr lang="en-US" sz="2199" dirty="0" err="1">
                <a:solidFill>
                  <a:srgbClr val="000000"/>
                </a:solidFill>
                <a:latin typeface="Montserrat" pitchFamily="2" charset="-93"/>
                <a:ea typeface="Poppins"/>
                <a:cs typeface="Poppins"/>
                <a:sym typeface="Poppins"/>
              </a:rPr>
              <a:t>dùng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để</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lưu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trữ</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các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phần</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tử</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thuộc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nhiều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kiểu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dữ</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liệu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khác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nhau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có</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thứ</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tự</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và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có</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thể</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thay</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đổi</a:t>
            </a:r>
            <a:r>
              <a:rPr lang="en-US" sz="2199" dirty="0">
                <a:solidFill>
                  <a:srgbClr val="000000"/>
                </a:solidFill>
                <a:latin typeface="Montserrat" pitchFamily="2" charset="-93"/>
                <a:ea typeface="Poppins"/>
                <a:cs typeface="Poppins"/>
                <a:sym typeface="Poppins"/>
              </a:rPr>
              <a:t> (mutable).</a:t>
            </a:r>
          </a:p>
        </p:txBody>
      </p:sp>
      <p:grpSp>
        <p:nvGrpSpPr>
          <p:cNvPr id="16" name="Group 16"/>
          <p:cNvGrpSpPr/>
          <p:nvPr/>
        </p:nvGrpSpPr>
        <p:grpSpPr>
          <a:xfrm>
            <a:off x="16477012" y="8740419"/>
            <a:ext cx="614749" cy="61474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16248922" y="9355168"/>
            <a:ext cx="307374" cy="30737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22" name="TextBox 22"/>
          <p:cNvSpPr txBox="1"/>
          <p:nvPr/>
        </p:nvSpPr>
        <p:spPr>
          <a:xfrm>
            <a:off x="1121885" y="3333735"/>
            <a:ext cx="7007696" cy="492186"/>
          </a:xfrm>
          <a:prstGeom prst="rect">
            <a:avLst/>
          </a:prstGeom>
        </p:spPr>
        <p:txBody>
          <a:bodyPr lIns="0" tIns="0" rIns="0" bIns="0" rtlCol="0" anchor="t">
            <a:spAutoFit/>
          </a:bodyPr>
          <a:lstStyle/>
          <a:p>
            <a:pPr algn="l">
              <a:lnSpc>
                <a:spcPts val="3839"/>
              </a:lnSpc>
            </a:pPr>
            <a:r>
              <a:rPr lang="en-US" sz="3999" b="1">
                <a:solidFill>
                  <a:srgbClr val="0F2F56"/>
                </a:solidFill>
                <a:latin typeface="Montserrat" pitchFamily="2" charset="-93"/>
                <a:ea typeface="Montserrat Ultra-Bold"/>
                <a:cs typeface="Montserrat Ultra-Bold"/>
                <a:sym typeface="Montserrat Ultra-Bold"/>
              </a:rPr>
              <a:t>TUPLE</a:t>
            </a:r>
          </a:p>
        </p:txBody>
      </p:sp>
      <p:sp>
        <p:nvSpPr>
          <p:cNvPr id="23" name="TextBox 23"/>
          <p:cNvSpPr txBox="1"/>
          <p:nvPr/>
        </p:nvSpPr>
        <p:spPr>
          <a:xfrm>
            <a:off x="1121885" y="3960480"/>
            <a:ext cx="8954481" cy="782320"/>
          </a:xfrm>
          <a:prstGeom prst="rect">
            <a:avLst/>
          </a:prstGeom>
        </p:spPr>
        <p:txBody>
          <a:bodyPr lIns="0" tIns="0" rIns="0" bIns="0" rtlCol="0" anchor="t">
            <a:spAutoFit/>
          </a:bodyPr>
          <a:lstStyle/>
          <a:p>
            <a:pPr algn="just">
              <a:lnSpc>
                <a:spcPts val="3079"/>
              </a:lnSpc>
            </a:pPr>
            <a:r>
              <a:rPr lang="en-US" sz="2199" dirty="0" err="1">
                <a:solidFill>
                  <a:srgbClr val="000000"/>
                </a:solidFill>
                <a:latin typeface="Montserrat" pitchFamily="2" charset="-93"/>
                <a:ea typeface="Poppins"/>
                <a:cs typeface="Poppins"/>
                <a:sym typeface="Poppins"/>
              </a:rPr>
              <a:t>Là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kiểu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dữ</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liệu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tập</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hợp</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giống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với</a:t>
            </a:r>
            <a:r>
              <a:rPr lang="en-US" sz="2199" dirty="0">
                <a:solidFill>
                  <a:srgbClr val="000000"/>
                </a:solidFill>
                <a:latin typeface="Montserrat" pitchFamily="2" charset="-93"/>
                <a:ea typeface="Poppins"/>
                <a:cs typeface="Poppins"/>
                <a:sym typeface="Poppins"/>
              </a:rPr>
              <a:t> List </a:t>
            </a:r>
            <a:r>
              <a:rPr lang="en-US" sz="2199" dirty="0" err="1">
                <a:solidFill>
                  <a:srgbClr val="000000"/>
                </a:solidFill>
                <a:latin typeface="Montserrat" pitchFamily="2" charset="-93"/>
                <a:ea typeface="Poppins"/>
                <a:cs typeface="Poppins"/>
                <a:sym typeface="Poppins"/>
              </a:rPr>
              <a:t>nhưng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mà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giá</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trị</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của</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các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phần</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tử</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không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được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phép</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thay</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đổi</a:t>
            </a:r>
            <a:r>
              <a:rPr lang="en-US" sz="2199" dirty="0">
                <a:solidFill>
                  <a:srgbClr val="000000"/>
                </a:solidFill>
                <a:latin typeface="Montserrat" pitchFamily="2" charset="-93"/>
                <a:ea typeface="Poppins"/>
                <a:cs typeface="Poppins"/>
                <a:sym typeface="Poppins"/>
              </a:rPr>
              <a:t> (immutable).</a:t>
            </a:r>
          </a:p>
        </p:txBody>
      </p:sp>
      <p:sp>
        <p:nvSpPr>
          <p:cNvPr id="24" name="TextBox 24"/>
          <p:cNvSpPr txBox="1"/>
          <p:nvPr/>
        </p:nvSpPr>
        <p:spPr>
          <a:xfrm>
            <a:off x="1121885" y="5242315"/>
            <a:ext cx="7007696" cy="492186"/>
          </a:xfrm>
          <a:prstGeom prst="rect">
            <a:avLst/>
          </a:prstGeom>
        </p:spPr>
        <p:txBody>
          <a:bodyPr lIns="0" tIns="0" rIns="0" bIns="0" rtlCol="0" anchor="t">
            <a:spAutoFit/>
          </a:bodyPr>
          <a:lstStyle/>
          <a:p>
            <a:pPr algn="l">
              <a:lnSpc>
                <a:spcPts val="3839"/>
              </a:lnSpc>
            </a:pPr>
            <a:r>
              <a:rPr lang="en-US" sz="3999" b="1">
                <a:solidFill>
                  <a:srgbClr val="0F2F56"/>
                </a:solidFill>
                <a:latin typeface="Montserrat" pitchFamily="2" charset="-93"/>
                <a:ea typeface="Montserrat Ultra-Bold"/>
                <a:cs typeface="Montserrat Ultra-Bold"/>
                <a:sym typeface="Montserrat Ultra-Bold"/>
              </a:rPr>
              <a:t>SET</a:t>
            </a:r>
          </a:p>
        </p:txBody>
      </p:sp>
      <p:sp>
        <p:nvSpPr>
          <p:cNvPr id="25" name="TextBox 25"/>
          <p:cNvSpPr txBox="1"/>
          <p:nvPr/>
        </p:nvSpPr>
        <p:spPr>
          <a:xfrm>
            <a:off x="1121885" y="5870965"/>
            <a:ext cx="8954481" cy="1172845"/>
          </a:xfrm>
          <a:prstGeom prst="rect">
            <a:avLst/>
          </a:prstGeom>
        </p:spPr>
        <p:txBody>
          <a:bodyPr lIns="0" tIns="0" rIns="0" bIns="0" rtlCol="0" anchor="t">
            <a:spAutoFit/>
          </a:bodyPr>
          <a:lstStyle/>
          <a:p>
            <a:pPr algn="just">
              <a:lnSpc>
                <a:spcPts val="3079"/>
              </a:lnSpc>
            </a:pPr>
            <a:r>
              <a:rPr lang="en-US" sz="2199" dirty="0" err="1">
                <a:solidFill>
                  <a:srgbClr val="000000"/>
                </a:solidFill>
                <a:latin typeface="Montserrat" pitchFamily="2" charset="-93"/>
                <a:ea typeface="Poppins"/>
                <a:cs typeface="Poppins"/>
                <a:sym typeface="Poppins"/>
              </a:rPr>
              <a:t>Kiểu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dữ</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liệu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tập</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hợp</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lưu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trữ</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các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phần</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tử</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duy</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nhất</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không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trùng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lặp</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không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có</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thứ</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tự</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và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có</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thể</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thay</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đổi</a:t>
            </a:r>
            <a:r>
              <a:rPr lang="en-US" sz="2199" dirty="0">
                <a:solidFill>
                  <a:srgbClr val="000000"/>
                </a:solidFill>
                <a:latin typeface="Montserrat" pitchFamily="2" charset="-93"/>
                <a:ea typeface="Poppins"/>
                <a:cs typeface="Poppins"/>
                <a:sym typeface="Poppins"/>
              </a:rPr>
              <a:t> (mutable). Các </a:t>
            </a:r>
            <a:r>
              <a:rPr lang="en-US" sz="2199" dirty="0" err="1">
                <a:solidFill>
                  <a:srgbClr val="000000"/>
                </a:solidFill>
                <a:latin typeface="Montserrat" pitchFamily="2" charset="-93"/>
                <a:ea typeface="Poppins"/>
                <a:cs typeface="Poppins"/>
                <a:sym typeface="Poppins"/>
              </a:rPr>
              <a:t>phần</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tử</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có</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thể</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là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số</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chuỗi</a:t>
            </a:r>
            <a:r>
              <a:rPr lang="en-US" sz="2199" dirty="0">
                <a:solidFill>
                  <a:srgbClr val="000000"/>
                </a:solidFill>
                <a:latin typeface="Montserrat" pitchFamily="2" charset="-93"/>
                <a:ea typeface="Poppins"/>
                <a:cs typeface="Poppins"/>
                <a:sym typeface="Poppins"/>
              </a:rPr>
              <a:t>, tuple </a:t>
            </a:r>
            <a:r>
              <a:rPr lang="en-US" sz="2199" dirty="0" err="1">
                <a:solidFill>
                  <a:srgbClr val="000000"/>
                </a:solidFill>
                <a:latin typeface="Montserrat" pitchFamily="2" charset="-93"/>
                <a:ea typeface="Poppins"/>
                <a:cs typeface="Poppins"/>
                <a:sym typeface="Poppins"/>
              </a:rPr>
              <a:t>nhưng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không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thể</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chứa</a:t>
            </a:r>
            <a:r>
              <a:rPr lang="en-US" sz="2199" dirty="0">
                <a:solidFill>
                  <a:srgbClr val="000000"/>
                </a:solidFill>
                <a:latin typeface="Montserrat" pitchFamily="2" charset="-93"/>
                <a:ea typeface="Poppins"/>
                <a:cs typeface="Poppins"/>
                <a:sym typeface="Poppins"/>
              </a:rPr>
              <a:t> list.</a:t>
            </a:r>
          </a:p>
        </p:txBody>
      </p:sp>
      <p:sp>
        <p:nvSpPr>
          <p:cNvPr id="26" name="TextBox 26"/>
          <p:cNvSpPr txBox="1"/>
          <p:nvPr/>
        </p:nvSpPr>
        <p:spPr>
          <a:xfrm>
            <a:off x="1121885" y="7505225"/>
            <a:ext cx="7007696" cy="492186"/>
          </a:xfrm>
          <a:prstGeom prst="rect">
            <a:avLst/>
          </a:prstGeom>
        </p:spPr>
        <p:txBody>
          <a:bodyPr lIns="0" tIns="0" rIns="0" bIns="0" rtlCol="0" anchor="t">
            <a:spAutoFit/>
          </a:bodyPr>
          <a:lstStyle/>
          <a:p>
            <a:pPr algn="l">
              <a:lnSpc>
                <a:spcPts val="3839"/>
              </a:lnSpc>
            </a:pPr>
            <a:r>
              <a:rPr lang="en-US" sz="3999" b="1">
                <a:solidFill>
                  <a:srgbClr val="0F2F56"/>
                </a:solidFill>
                <a:latin typeface="Montserrat" pitchFamily="2" charset="-93"/>
                <a:ea typeface="Montserrat Ultra-Bold"/>
                <a:cs typeface="Montserrat Ultra-Bold"/>
                <a:sym typeface="Montserrat Ultra-Bold"/>
              </a:rPr>
              <a:t>DICTIONARY</a:t>
            </a:r>
          </a:p>
        </p:txBody>
      </p:sp>
      <p:sp>
        <p:nvSpPr>
          <p:cNvPr id="27" name="TextBox 27"/>
          <p:cNvSpPr txBox="1"/>
          <p:nvPr/>
        </p:nvSpPr>
        <p:spPr>
          <a:xfrm>
            <a:off x="1121885" y="8131970"/>
            <a:ext cx="8954481" cy="1172845"/>
          </a:xfrm>
          <a:prstGeom prst="rect">
            <a:avLst/>
          </a:prstGeom>
        </p:spPr>
        <p:txBody>
          <a:bodyPr lIns="0" tIns="0" rIns="0" bIns="0" rtlCol="0" anchor="t">
            <a:spAutoFit/>
          </a:bodyPr>
          <a:lstStyle/>
          <a:p>
            <a:pPr algn="just">
              <a:lnSpc>
                <a:spcPts val="3079"/>
              </a:lnSpc>
            </a:pPr>
            <a:r>
              <a:rPr lang="en-US" sz="2199" dirty="0" err="1">
                <a:solidFill>
                  <a:srgbClr val="000000"/>
                </a:solidFill>
                <a:latin typeface="Montserrat" pitchFamily="2" charset="-93"/>
                <a:ea typeface="Poppins"/>
                <a:cs typeface="Poppins"/>
                <a:sym typeface="Poppins"/>
              </a:rPr>
              <a:t>Là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một</a:t>
            </a:r>
            <a:r>
              <a:rPr lang="en-US" sz="2199" dirty="0">
                <a:solidFill>
                  <a:srgbClr val="000000"/>
                </a:solidFill>
                <a:latin typeface="Montserrat" pitchFamily="2" charset="-93"/>
                <a:ea typeface="Poppins"/>
                <a:cs typeface="Poppins"/>
                <a:sym typeface="Poppins"/>
              </a:rPr>
              <a:t> collection </a:t>
            </a:r>
            <a:r>
              <a:rPr lang="en-US" sz="2199" dirty="0" err="1">
                <a:solidFill>
                  <a:srgbClr val="000000"/>
                </a:solidFill>
                <a:latin typeface="Montserrat" pitchFamily="2" charset="-93"/>
                <a:ea typeface="Poppins"/>
                <a:cs typeface="Poppins"/>
                <a:sym typeface="Poppins"/>
              </a:rPr>
              <a:t>không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có</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thứ</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tự</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mỗi</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phần</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tử</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được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định</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nghĩa</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bởi</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cặp</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khóa</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và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giá</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trị</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key:value</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với</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điều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kiện</a:t>
            </a:r>
            <a:r>
              <a:rPr lang="en-US" sz="2199" dirty="0">
                <a:solidFill>
                  <a:srgbClr val="000000"/>
                </a:solidFill>
                <a:latin typeface="Montserrat" pitchFamily="2" charset="-93"/>
                <a:ea typeface="Poppins"/>
                <a:cs typeface="Poppins"/>
                <a:sym typeface="Poppins"/>
              </a:rPr>
              <a:t> key </a:t>
            </a:r>
            <a:r>
              <a:rPr lang="en-US" sz="2199" dirty="0" err="1">
                <a:solidFill>
                  <a:srgbClr val="000000"/>
                </a:solidFill>
                <a:latin typeface="Montserrat" pitchFamily="2" charset="-93"/>
                <a:ea typeface="Poppins"/>
                <a:cs typeface="Poppins"/>
                <a:sym typeface="Poppins"/>
              </a:rPr>
              <a:t>là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không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trùng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nhau</a:t>
            </a:r>
            <a:r>
              <a:rPr lang="en-US" sz="2199" dirty="0">
                <a:solidFill>
                  <a:srgbClr val="000000"/>
                </a:solidFill>
                <a:latin typeface="Montserrat" pitchFamily="2" charset="-93"/>
                <a:ea typeface="Poppins"/>
                <a:cs typeface="Poppins"/>
                <a:sym typeface="Poppins"/>
              </a:rPr>
              <a:t>.</a:t>
            </a:r>
          </a:p>
        </p:txBody>
      </p:sp>
      <p:sp>
        <p:nvSpPr>
          <p:cNvPr id="28" name="TextBox 28"/>
          <p:cNvSpPr txBox="1"/>
          <p:nvPr/>
        </p:nvSpPr>
        <p:spPr>
          <a:xfrm>
            <a:off x="10563426" y="968341"/>
            <a:ext cx="6879002" cy="1257300"/>
          </a:xfrm>
          <a:prstGeom prst="rect">
            <a:avLst/>
          </a:prstGeom>
        </p:spPr>
        <p:txBody>
          <a:bodyPr lIns="0" tIns="0" rIns="0" bIns="0" rtlCol="0" anchor="t">
            <a:spAutoFit/>
          </a:bodyPr>
          <a:lstStyle/>
          <a:p>
            <a:pPr algn="ctr">
              <a:lnSpc>
                <a:spcPts val="4800"/>
              </a:lnSpc>
            </a:pPr>
            <a:r>
              <a:rPr lang="en-US" sz="5000" b="1">
                <a:solidFill>
                  <a:srgbClr val="0F2F56"/>
                </a:solidFill>
                <a:latin typeface="Montserrat Ultra-Bold"/>
                <a:ea typeface="Montserrat Ultra-Bold"/>
                <a:cs typeface="Montserrat Ultra-Bold"/>
                <a:sym typeface="Montserrat Ultra-Bold"/>
              </a:rPr>
              <a:t>CẤU TRÚC DỮ LIỆU TRONG PYTHON</a:t>
            </a:r>
          </a:p>
        </p:txBody>
      </p:sp>
      <p:sp>
        <p:nvSpPr>
          <p:cNvPr id="29" name="TextBox 29"/>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2F56"/>
        </a:solidFill>
        <a:effectLst/>
      </p:bgPr>
    </p:bg>
    <p:spTree>
      <p:nvGrpSpPr>
        <p:cNvPr id="1" name=""/>
        <p:cNvGrpSpPr/>
        <p:nvPr/>
      </p:nvGrpSpPr>
      <p:grpSpPr>
        <a:xfrm>
          <a:off x="0" y="0"/>
          <a:ext cx="0" cy="0"/>
          <a:chOff x="0" y="0"/>
          <a:chExt cx="0" cy="0"/>
        </a:xfrm>
      </p:grpSpPr>
      <p:grpSp>
        <p:nvGrpSpPr>
          <p:cNvPr id="2" name="Group 2"/>
          <p:cNvGrpSpPr/>
          <p:nvPr/>
        </p:nvGrpSpPr>
        <p:grpSpPr>
          <a:xfrm>
            <a:off x="2251265" y="-241827"/>
            <a:ext cx="1235676" cy="475407"/>
            <a:chOff x="0" y="0"/>
            <a:chExt cx="325445" cy="125210"/>
          </a:xfrm>
        </p:grpSpPr>
        <p:sp>
          <p:nvSpPr>
            <p:cNvPr id="3" name="Freeform 3"/>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FFFFFF"/>
            </a:solidFill>
          </p:spPr>
        </p:sp>
        <p:sp>
          <p:nvSpPr>
            <p:cNvPr id="4" name="TextBox 4"/>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0688174" y="1710674"/>
            <a:ext cx="614749" cy="61474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1302922" y="1403300"/>
            <a:ext cx="307374" cy="30737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1" name="Group 11"/>
          <p:cNvGrpSpPr>
            <a:grpSpLocks noChangeAspect="1"/>
          </p:cNvGrpSpPr>
          <p:nvPr/>
        </p:nvGrpSpPr>
        <p:grpSpPr>
          <a:xfrm>
            <a:off x="11610297" y="1864362"/>
            <a:ext cx="4491990" cy="6737985"/>
            <a:chOff x="0" y="0"/>
            <a:chExt cx="6350000" cy="9525000"/>
          </a:xfrm>
        </p:grpSpPr>
        <p:sp>
          <p:nvSpPr>
            <p:cNvPr id="12" name="Freeform 12"/>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13" name="Group 13"/>
          <p:cNvGrpSpPr/>
          <p:nvPr/>
        </p:nvGrpSpPr>
        <p:grpSpPr>
          <a:xfrm>
            <a:off x="15419682" y="3228284"/>
            <a:ext cx="1365210" cy="136521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6330377" y="8250185"/>
            <a:ext cx="614749" cy="61474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16102287" y="8864934"/>
            <a:ext cx="307374" cy="30737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22" name="Freeform 22"/>
          <p:cNvSpPr/>
          <p:nvPr/>
        </p:nvSpPr>
        <p:spPr>
          <a:xfrm>
            <a:off x="15596294" y="3364916"/>
            <a:ext cx="1011985" cy="1083786"/>
          </a:xfrm>
          <a:custGeom>
            <a:avLst/>
            <a:gdLst/>
            <a:ahLst/>
            <a:cxnLst/>
            <a:rect l="l" t="t" r="r" b="b"/>
            <a:pathLst>
              <a:path w="1011985" h="1083786">
                <a:moveTo>
                  <a:pt x="0" y="0"/>
                </a:moveTo>
                <a:lnTo>
                  <a:pt x="1011985" y="0"/>
                </a:lnTo>
                <a:lnTo>
                  <a:pt x="1011985" y="1083786"/>
                </a:lnTo>
                <a:lnTo>
                  <a:pt x="0" y="1083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1365436" y="1719776"/>
            <a:ext cx="9322738" cy="1257300"/>
          </a:xfrm>
          <a:prstGeom prst="rect">
            <a:avLst/>
          </a:prstGeom>
        </p:spPr>
        <p:txBody>
          <a:bodyPr lIns="0" tIns="0" rIns="0" bIns="0" rtlCol="0" anchor="t">
            <a:spAutoFit/>
          </a:bodyPr>
          <a:lstStyle/>
          <a:p>
            <a:pPr algn="l">
              <a:lnSpc>
                <a:spcPts val="4800"/>
              </a:lnSpc>
            </a:pPr>
            <a:r>
              <a:rPr lang="en-US" sz="5000" b="1">
                <a:solidFill>
                  <a:srgbClr val="FFFFFF"/>
                </a:solidFill>
                <a:latin typeface="Montserrat Ultra-Bold"/>
                <a:ea typeface="Montserrat Ultra-Bold"/>
                <a:cs typeface="Montserrat Ultra-Bold"/>
                <a:sym typeface="Montserrat Ultra-Bold"/>
              </a:rPr>
              <a:t>LẬP TRÌNH HƯỚNG ĐỐI TƯỢNG (OOP)</a:t>
            </a:r>
          </a:p>
        </p:txBody>
      </p:sp>
      <p:sp>
        <p:nvSpPr>
          <p:cNvPr id="24" name="TextBox 24"/>
          <p:cNvSpPr txBox="1"/>
          <p:nvPr/>
        </p:nvSpPr>
        <p:spPr>
          <a:xfrm>
            <a:off x="1394797" y="4208142"/>
            <a:ext cx="9293377" cy="1563370"/>
          </a:xfrm>
          <a:prstGeom prst="rect">
            <a:avLst/>
          </a:prstGeom>
        </p:spPr>
        <p:txBody>
          <a:bodyPr lIns="0" tIns="0" rIns="0" bIns="0" rtlCol="0" anchor="t">
            <a:spAutoFit/>
          </a:bodyPr>
          <a:lstStyle/>
          <a:p>
            <a:pPr algn="l">
              <a:lnSpc>
                <a:spcPts val="3079"/>
              </a:lnSpc>
            </a:pPr>
            <a:r>
              <a:rPr lang="en-US" sz="2199" dirty="0" err="1">
                <a:solidFill>
                  <a:srgbClr val="FFFFFF"/>
                </a:solidFill>
                <a:latin typeface="Montserrat" pitchFamily="2" charset="-93"/>
                <a:ea typeface="Poppins"/>
                <a:cs typeface="Poppins"/>
                <a:sym typeface="Poppins"/>
              </a:rPr>
              <a:t>Lớp</a:t>
            </a:r>
            <a:r>
              <a:rPr lang="en-US" sz="2199" dirty="0">
                <a:solidFill>
                  <a:srgbClr val="FFFFFF"/>
                </a:solidFill>
                <a:latin typeface="Montserrat" pitchFamily="2" charset="-93"/>
                <a:ea typeface="Poppins"/>
                <a:cs typeface="Poppins"/>
                <a:sym typeface="Poppins"/>
              </a:rPr>
              <a:t> (Class)</a:t>
            </a:r>
          </a:p>
          <a:p>
            <a:pPr algn="l">
              <a:lnSpc>
                <a:spcPts val="3079"/>
              </a:lnSpc>
            </a:pPr>
            <a:r>
              <a:rPr lang="en-US" sz="2199" dirty="0" err="1">
                <a:solidFill>
                  <a:srgbClr val="FFFFFF"/>
                </a:solidFill>
                <a:latin typeface="Montserrat" pitchFamily="2" charset="-93"/>
                <a:ea typeface="Poppins"/>
                <a:cs typeface="Poppins"/>
                <a:sym typeface="Poppins"/>
              </a:rPr>
              <a:t>Đối</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tượng</a:t>
            </a:r>
            <a:r>
              <a:rPr lang="en-US" sz="2199" dirty="0">
                <a:solidFill>
                  <a:srgbClr val="FFFFFF"/>
                </a:solidFill>
                <a:latin typeface="Montserrat" pitchFamily="2" charset="-93"/>
                <a:ea typeface="Poppins"/>
                <a:cs typeface="Poppins"/>
                <a:sym typeface="Poppins"/>
              </a:rPr>
              <a:t> (Object)</a:t>
            </a:r>
          </a:p>
          <a:p>
            <a:pPr algn="l">
              <a:lnSpc>
                <a:spcPts val="3079"/>
              </a:lnSpc>
            </a:pPr>
            <a:r>
              <a:rPr lang="en-US" sz="2199" dirty="0" err="1">
                <a:solidFill>
                  <a:srgbClr val="FFFFFF"/>
                </a:solidFill>
                <a:latin typeface="Montserrat" pitchFamily="2" charset="-93"/>
                <a:ea typeface="Poppins"/>
                <a:cs typeface="Poppins"/>
                <a:sym typeface="Poppins"/>
              </a:rPr>
              <a:t>Thuộc</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tính</a:t>
            </a:r>
            <a:r>
              <a:rPr lang="en-US" sz="2199" dirty="0">
                <a:solidFill>
                  <a:srgbClr val="FFFFFF"/>
                </a:solidFill>
                <a:latin typeface="Montserrat" pitchFamily="2" charset="-93"/>
                <a:ea typeface="Poppins"/>
                <a:cs typeface="Poppins"/>
                <a:sym typeface="Poppins"/>
              </a:rPr>
              <a:t> (Attributes)</a:t>
            </a:r>
          </a:p>
          <a:p>
            <a:pPr algn="l">
              <a:lnSpc>
                <a:spcPts val="3079"/>
              </a:lnSpc>
            </a:pPr>
            <a:r>
              <a:rPr lang="en-US" sz="2199" dirty="0">
                <a:solidFill>
                  <a:srgbClr val="FFFFFF"/>
                </a:solidFill>
                <a:latin typeface="Montserrat" pitchFamily="2" charset="-93"/>
                <a:ea typeface="Poppins"/>
                <a:cs typeface="Poppins"/>
                <a:sym typeface="Poppins"/>
              </a:rPr>
              <a:t>Phương </a:t>
            </a:r>
            <a:r>
              <a:rPr lang="en-US" sz="2199" dirty="0" err="1">
                <a:solidFill>
                  <a:srgbClr val="FFFFFF"/>
                </a:solidFill>
                <a:latin typeface="Montserrat" pitchFamily="2" charset="-93"/>
                <a:ea typeface="Poppins"/>
                <a:cs typeface="Poppins"/>
                <a:sym typeface="Poppins"/>
              </a:rPr>
              <a:t>thức</a:t>
            </a:r>
            <a:r>
              <a:rPr lang="en-US" sz="2199" dirty="0">
                <a:solidFill>
                  <a:srgbClr val="FFFFFF"/>
                </a:solidFill>
                <a:latin typeface="Montserrat" pitchFamily="2" charset="-93"/>
                <a:ea typeface="Poppins"/>
                <a:cs typeface="Poppins"/>
                <a:sym typeface="Poppins"/>
              </a:rPr>
              <a:t> (Methods)</a:t>
            </a:r>
          </a:p>
        </p:txBody>
      </p:sp>
      <p:sp>
        <p:nvSpPr>
          <p:cNvPr id="25" name="TextBox 25"/>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FFFFFF"/>
                </a:solidFill>
                <a:latin typeface="Poppins Bold"/>
                <a:ea typeface="Poppins Bold"/>
                <a:cs typeface="Poppins Bold"/>
                <a:sym typeface="Poppins Bold"/>
              </a:rPr>
              <a:t>GROUP 8</a:t>
            </a:r>
          </a:p>
        </p:txBody>
      </p:sp>
      <p:sp>
        <p:nvSpPr>
          <p:cNvPr id="26" name="TextBox 26"/>
          <p:cNvSpPr txBox="1"/>
          <p:nvPr/>
        </p:nvSpPr>
        <p:spPr>
          <a:xfrm>
            <a:off x="1394797" y="3589128"/>
            <a:ext cx="7474107" cy="512445"/>
          </a:xfrm>
          <a:prstGeom prst="rect">
            <a:avLst/>
          </a:prstGeom>
        </p:spPr>
        <p:txBody>
          <a:bodyPr lIns="0" tIns="0" rIns="0" bIns="0" rtlCol="0" anchor="t">
            <a:spAutoFit/>
          </a:bodyPr>
          <a:lstStyle/>
          <a:p>
            <a:pPr algn="l">
              <a:lnSpc>
                <a:spcPts val="3839"/>
              </a:lnSpc>
            </a:pPr>
            <a:r>
              <a:rPr lang="en-US" sz="3999" b="1">
                <a:solidFill>
                  <a:srgbClr val="FFFFFF"/>
                </a:solidFill>
                <a:latin typeface="Montserrat Ultra-Bold"/>
                <a:ea typeface="Montserrat Ultra-Bold"/>
                <a:cs typeface="Montserrat Ultra-Bold"/>
                <a:sym typeface="Montserrat Ultra-Bold"/>
              </a:rPr>
              <a:t>Các thành phần cơ bản</a:t>
            </a:r>
          </a:p>
        </p:txBody>
      </p:sp>
      <p:sp>
        <p:nvSpPr>
          <p:cNvPr id="27" name="TextBox 27"/>
          <p:cNvSpPr txBox="1"/>
          <p:nvPr/>
        </p:nvSpPr>
        <p:spPr>
          <a:xfrm>
            <a:off x="1394797" y="7118154"/>
            <a:ext cx="9293377" cy="1563370"/>
          </a:xfrm>
          <a:prstGeom prst="rect">
            <a:avLst/>
          </a:prstGeom>
        </p:spPr>
        <p:txBody>
          <a:bodyPr lIns="0" tIns="0" rIns="0" bIns="0" rtlCol="0" anchor="t">
            <a:spAutoFit/>
          </a:bodyPr>
          <a:lstStyle/>
          <a:p>
            <a:pPr algn="l">
              <a:lnSpc>
                <a:spcPts val="3079"/>
              </a:lnSpc>
            </a:pPr>
            <a:r>
              <a:rPr lang="en-US" sz="2199" dirty="0" err="1">
                <a:solidFill>
                  <a:srgbClr val="FFFFFF"/>
                </a:solidFill>
                <a:latin typeface="Montserrat" pitchFamily="2" charset="-93"/>
                <a:ea typeface="Poppins"/>
                <a:cs typeface="Poppins"/>
                <a:sym typeface="Poppins"/>
              </a:rPr>
              <a:t>Tính</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Đóng</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Gói</a:t>
            </a:r>
            <a:r>
              <a:rPr lang="en-US" sz="2199" dirty="0">
                <a:solidFill>
                  <a:srgbClr val="FFFFFF"/>
                </a:solidFill>
                <a:latin typeface="Montserrat" pitchFamily="2" charset="-93"/>
                <a:ea typeface="Poppins"/>
                <a:cs typeface="Poppins"/>
                <a:sym typeface="Poppins"/>
              </a:rPr>
              <a:t> (Encapsulation)</a:t>
            </a:r>
          </a:p>
          <a:p>
            <a:pPr algn="l">
              <a:lnSpc>
                <a:spcPts val="3079"/>
              </a:lnSpc>
            </a:pPr>
            <a:r>
              <a:rPr lang="en-US" sz="2199" dirty="0" err="1">
                <a:solidFill>
                  <a:srgbClr val="FFFFFF"/>
                </a:solidFill>
                <a:latin typeface="Montserrat" pitchFamily="2" charset="-93"/>
                <a:ea typeface="Poppins"/>
                <a:cs typeface="Poppins"/>
                <a:sym typeface="Poppins"/>
              </a:rPr>
              <a:t>Tính</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Kế</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Thừa</a:t>
            </a:r>
            <a:r>
              <a:rPr lang="en-US" sz="2199" dirty="0">
                <a:solidFill>
                  <a:srgbClr val="FFFFFF"/>
                </a:solidFill>
                <a:latin typeface="Montserrat" pitchFamily="2" charset="-93"/>
                <a:ea typeface="Poppins"/>
                <a:cs typeface="Poppins"/>
                <a:sym typeface="Poppins"/>
              </a:rPr>
              <a:t> (Inheritance)</a:t>
            </a:r>
          </a:p>
          <a:p>
            <a:pPr algn="l">
              <a:lnSpc>
                <a:spcPts val="3079"/>
              </a:lnSpc>
            </a:pPr>
            <a:r>
              <a:rPr lang="en-US" sz="2199" dirty="0" err="1">
                <a:solidFill>
                  <a:srgbClr val="FFFFFF"/>
                </a:solidFill>
                <a:latin typeface="Montserrat" pitchFamily="2" charset="-93"/>
                <a:ea typeface="Poppins"/>
                <a:cs typeface="Poppins"/>
                <a:sym typeface="Poppins"/>
              </a:rPr>
              <a:t>Tính</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Đa</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Hình</a:t>
            </a:r>
            <a:r>
              <a:rPr lang="en-US" sz="2199" dirty="0">
                <a:solidFill>
                  <a:srgbClr val="FFFFFF"/>
                </a:solidFill>
                <a:latin typeface="Montserrat" pitchFamily="2" charset="-93"/>
                <a:ea typeface="Poppins"/>
                <a:cs typeface="Poppins"/>
                <a:sym typeface="Poppins"/>
              </a:rPr>
              <a:t> (Polymorphism)</a:t>
            </a:r>
          </a:p>
          <a:p>
            <a:pPr algn="l">
              <a:lnSpc>
                <a:spcPts val="3079"/>
              </a:lnSpc>
            </a:pPr>
            <a:r>
              <a:rPr lang="en-US" sz="2199" dirty="0" err="1">
                <a:solidFill>
                  <a:srgbClr val="FFFFFF"/>
                </a:solidFill>
                <a:latin typeface="Montserrat" pitchFamily="2" charset="-93"/>
                <a:ea typeface="Poppins"/>
                <a:cs typeface="Poppins"/>
                <a:sym typeface="Poppins"/>
              </a:rPr>
              <a:t>Tính</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Trừu</a:t>
            </a:r>
            <a:r>
              <a:rPr lang="en-US" sz="2199" dirty="0">
                <a:solidFill>
                  <a:srgbClr val="FFFFFF"/>
                </a:solidFill>
                <a:latin typeface="Montserrat" pitchFamily="2" charset="-93"/>
                <a:ea typeface="Poppins"/>
                <a:cs typeface="Poppins"/>
                <a:sym typeface="Poppins"/>
              </a:rPr>
              <a:t> </a:t>
            </a:r>
            <a:r>
              <a:rPr lang="en-US" sz="2199" dirty="0" err="1">
                <a:solidFill>
                  <a:srgbClr val="FFFFFF"/>
                </a:solidFill>
                <a:latin typeface="Montserrat" pitchFamily="2" charset="-93"/>
                <a:ea typeface="Poppins"/>
                <a:cs typeface="Poppins"/>
                <a:sym typeface="Poppins"/>
              </a:rPr>
              <a:t>Tượng</a:t>
            </a:r>
            <a:r>
              <a:rPr lang="en-US" sz="2199" dirty="0">
                <a:solidFill>
                  <a:srgbClr val="FFFFFF"/>
                </a:solidFill>
                <a:latin typeface="Montserrat" pitchFamily="2" charset="-93"/>
                <a:ea typeface="Poppins"/>
                <a:cs typeface="Poppins"/>
                <a:sym typeface="Poppins"/>
              </a:rPr>
              <a:t> (Abstraction)</a:t>
            </a:r>
          </a:p>
        </p:txBody>
      </p:sp>
      <p:sp>
        <p:nvSpPr>
          <p:cNvPr id="28" name="TextBox 28"/>
          <p:cNvSpPr txBox="1"/>
          <p:nvPr/>
        </p:nvSpPr>
        <p:spPr>
          <a:xfrm>
            <a:off x="1394797" y="6495514"/>
            <a:ext cx="7474107" cy="512445"/>
          </a:xfrm>
          <a:prstGeom prst="rect">
            <a:avLst/>
          </a:prstGeom>
        </p:spPr>
        <p:txBody>
          <a:bodyPr lIns="0" tIns="0" rIns="0" bIns="0" rtlCol="0" anchor="t">
            <a:spAutoFit/>
          </a:bodyPr>
          <a:lstStyle/>
          <a:p>
            <a:pPr algn="l">
              <a:lnSpc>
                <a:spcPts val="3839"/>
              </a:lnSpc>
            </a:pPr>
            <a:r>
              <a:rPr lang="en-US" sz="3999" b="1">
                <a:solidFill>
                  <a:srgbClr val="FFFFFF"/>
                </a:solidFill>
                <a:latin typeface="Montserrat Ultra-Bold"/>
                <a:ea typeface="Montserrat Ultra-Bold"/>
                <a:cs typeface="Montserrat Ultra-Bold"/>
                <a:sym typeface="Montserrat Ultra-Bold"/>
              </a:rPr>
              <a:t>Các đặc tính cơ bản</a:t>
            </a:r>
          </a:p>
        </p:txBody>
      </p:sp>
      <p:sp>
        <p:nvSpPr>
          <p:cNvPr id="29" name="TextBox 29"/>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1251" y="1722312"/>
            <a:ext cx="591913" cy="5919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103164" y="1426356"/>
            <a:ext cx="295956" cy="29595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8" name="Group 8"/>
          <p:cNvGrpSpPr>
            <a:grpSpLocks noChangeAspect="1"/>
          </p:cNvGrpSpPr>
          <p:nvPr/>
        </p:nvGrpSpPr>
        <p:grpSpPr>
          <a:xfrm>
            <a:off x="1399121" y="1870291"/>
            <a:ext cx="4325129" cy="6487693"/>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10" name="Group 10"/>
          <p:cNvGrpSpPr/>
          <p:nvPr/>
        </p:nvGrpSpPr>
        <p:grpSpPr>
          <a:xfrm>
            <a:off x="5067001" y="3183549"/>
            <a:ext cx="1314497" cy="131449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5943867" y="8018904"/>
            <a:ext cx="591913" cy="5919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5724250" y="8610817"/>
            <a:ext cx="295956" cy="29595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2251265" y="-241827"/>
            <a:ext cx="1235676" cy="475407"/>
            <a:chOff x="0" y="0"/>
            <a:chExt cx="325445" cy="125210"/>
          </a:xfrm>
        </p:grpSpPr>
        <p:sp>
          <p:nvSpPr>
            <p:cNvPr id="20" name="Freeform 20"/>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21" name="TextBox 21"/>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7502367" y="3183549"/>
            <a:ext cx="4668127" cy="4835356"/>
            <a:chOff x="0" y="0"/>
            <a:chExt cx="1229465" cy="1273509"/>
          </a:xfrm>
        </p:grpSpPr>
        <p:sp>
          <p:nvSpPr>
            <p:cNvPr id="23" name="Freeform 23"/>
            <p:cNvSpPr/>
            <p:nvPr/>
          </p:nvSpPr>
          <p:spPr>
            <a:xfrm>
              <a:off x="0" y="0"/>
              <a:ext cx="1229465" cy="1273509"/>
            </a:xfrm>
            <a:custGeom>
              <a:avLst/>
              <a:gdLst/>
              <a:ahLst/>
              <a:cxnLst/>
              <a:rect l="l" t="t" r="r" b="b"/>
              <a:pathLst>
                <a:path w="1229465" h="1273509">
                  <a:moveTo>
                    <a:pt x="84582" y="0"/>
                  </a:moveTo>
                  <a:lnTo>
                    <a:pt x="1144884" y="0"/>
                  </a:lnTo>
                  <a:cubicBezTo>
                    <a:pt x="1191597" y="0"/>
                    <a:pt x="1229465" y="37869"/>
                    <a:pt x="1229465" y="84582"/>
                  </a:cubicBezTo>
                  <a:lnTo>
                    <a:pt x="1229465" y="1188928"/>
                  </a:lnTo>
                  <a:cubicBezTo>
                    <a:pt x="1229465" y="1211360"/>
                    <a:pt x="1220554" y="1232874"/>
                    <a:pt x="1204692" y="1248736"/>
                  </a:cubicBezTo>
                  <a:cubicBezTo>
                    <a:pt x="1188830" y="1264598"/>
                    <a:pt x="1167316" y="1273509"/>
                    <a:pt x="1144884" y="1273509"/>
                  </a:cubicBezTo>
                  <a:lnTo>
                    <a:pt x="84582" y="1273509"/>
                  </a:lnTo>
                  <a:cubicBezTo>
                    <a:pt x="62149" y="1273509"/>
                    <a:pt x="40636" y="1264598"/>
                    <a:pt x="24773" y="1248736"/>
                  </a:cubicBezTo>
                  <a:cubicBezTo>
                    <a:pt x="8911" y="1232874"/>
                    <a:pt x="0" y="1211360"/>
                    <a:pt x="0" y="1188928"/>
                  </a:cubicBezTo>
                  <a:lnTo>
                    <a:pt x="0" y="84582"/>
                  </a:lnTo>
                  <a:cubicBezTo>
                    <a:pt x="0" y="62149"/>
                    <a:pt x="8911" y="40636"/>
                    <a:pt x="24773" y="24773"/>
                  </a:cubicBezTo>
                  <a:cubicBezTo>
                    <a:pt x="40636" y="8911"/>
                    <a:pt x="62149" y="0"/>
                    <a:pt x="84582" y="0"/>
                  </a:cubicBezTo>
                  <a:close/>
                </a:path>
              </a:pathLst>
            </a:custGeom>
            <a:solidFill>
              <a:srgbClr val="0F2F56"/>
            </a:solidFill>
          </p:spPr>
        </p:sp>
        <p:sp>
          <p:nvSpPr>
            <p:cNvPr id="24" name="TextBox 24"/>
            <p:cNvSpPr txBox="1"/>
            <p:nvPr/>
          </p:nvSpPr>
          <p:spPr>
            <a:xfrm>
              <a:off x="0" y="-57150"/>
              <a:ext cx="1229465" cy="1330659"/>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25" name="AutoShape 25"/>
          <p:cNvSpPr/>
          <p:nvPr/>
        </p:nvSpPr>
        <p:spPr>
          <a:xfrm>
            <a:off x="7502367" y="3845560"/>
            <a:ext cx="4668127" cy="0"/>
          </a:xfrm>
          <a:prstGeom prst="line">
            <a:avLst/>
          </a:prstGeom>
          <a:ln w="9525" cap="flat">
            <a:solidFill>
              <a:srgbClr val="FFFFFF"/>
            </a:solidFill>
            <a:prstDash val="solid"/>
            <a:headEnd type="none" w="sm" len="sm"/>
            <a:tailEnd type="none" w="sm" len="sm"/>
          </a:ln>
        </p:spPr>
      </p:sp>
      <p:grpSp>
        <p:nvGrpSpPr>
          <p:cNvPr id="26" name="Group 26"/>
          <p:cNvGrpSpPr/>
          <p:nvPr/>
        </p:nvGrpSpPr>
        <p:grpSpPr>
          <a:xfrm>
            <a:off x="12591173" y="3183549"/>
            <a:ext cx="4668127" cy="4835356"/>
            <a:chOff x="0" y="0"/>
            <a:chExt cx="1229465" cy="1273509"/>
          </a:xfrm>
        </p:grpSpPr>
        <p:sp>
          <p:nvSpPr>
            <p:cNvPr id="27" name="Freeform 27"/>
            <p:cNvSpPr/>
            <p:nvPr/>
          </p:nvSpPr>
          <p:spPr>
            <a:xfrm>
              <a:off x="0" y="0"/>
              <a:ext cx="1229465" cy="1273509"/>
            </a:xfrm>
            <a:custGeom>
              <a:avLst/>
              <a:gdLst/>
              <a:ahLst/>
              <a:cxnLst/>
              <a:rect l="l" t="t" r="r" b="b"/>
              <a:pathLst>
                <a:path w="1229465" h="1273509">
                  <a:moveTo>
                    <a:pt x="84582" y="0"/>
                  </a:moveTo>
                  <a:lnTo>
                    <a:pt x="1144884" y="0"/>
                  </a:lnTo>
                  <a:cubicBezTo>
                    <a:pt x="1191597" y="0"/>
                    <a:pt x="1229465" y="37869"/>
                    <a:pt x="1229465" y="84582"/>
                  </a:cubicBezTo>
                  <a:lnTo>
                    <a:pt x="1229465" y="1188928"/>
                  </a:lnTo>
                  <a:cubicBezTo>
                    <a:pt x="1229465" y="1211360"/>
                    <a:pt x="1220554" y="1232874"/>
                    <a:pt x="1204692" y="1248736"/>
                  </a:cubicBezTo>
                  <a:cubicBezTo>
                    <a:pt x="1188830" y="1264598"/>
                    <a:pt x="1167316" y="1273509"/>
                    <a:pt x="1144884" y="1273509"/>
                  </a:cubicBezTo>
                  <a:lnTo>
                    <a:pt x="84582" y="1273509"/>
                  </a:lnTo>
                  <a:cubicBezTo>
                    <a:pt x="62149" y="1273509"/>
                    <a:pt x="40636" y="1264598"/>
                    <a:pt x="24773" y="1248736"/>
                  </a:cubicBezTo>
                  <a:cubicBezTo>
                    <a:pt x="8911" y="1232874"/>
                    <a:pt x="0" y="1211360"/>
                    <a:pt x="0" y="1188928"/>
                  </a:cubicBezTo>
                  <a:lnTo>
                    <a:pt x="0" y="84582"/>
                  </a:lnTo>
                  <a:cubicBezTo>
                    <a:pt x="0" y="62149"/>
                    <a:pt x="8911" y="40636"/>
                    <a:pt x="24773" y="24773"/>
                  </a:cubicBezTo>
                  <a:cubicBezTo>
                    <a:pt x="40636" y="8911"/>
                    <a:pt x="62149" y="0"/>
                    <a:pt x="84582" y="0"/>
                  </a:cubicBezTo>
                  <a:close/>
                </a:path>
              </a:pathLst>
            </a:custGeom>
            <a:solidFill>
              <a:srgbClr val="CEEBFA"/>
            </a:solidFill>
          </p:spPr>
        </p:sp>
        <p:sp>
          <p:nvSpPr>
            <p:cNvPr id="28" name="TextBox 28"/>
            <p:cNvSpPr txBox="1"/>
            <p:nvPr/>
          </p:nvSpPr>
          <p:spPr>
            <a:xfrm>
              <a:off x="0" y="-57150"/>
              <a:ext cx="1229465" cy="1330659"/>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29" name="AutoShape 29"/>
          <p:cNvSpPr/>
          <p:nvPr/>
        </p:nvSpPr>
        <p:spPr>
          <a:xfrm>
            <a:off x="12591173" y="3845560"/>
            <a:ext cx="4668127" cy="0"/>
          </a:xfrm>
          <a:prstGeom prst="line">
            <a:avLst/>
          </a:prstGeom>
          <a:ln w="9525" cap="flat">
            <a:solidFill>
              <a:srgbClr val="0F2F56"/>
            </a:solidFill>
            <a:prstDash val="solid"/>
            <a:headEnd type="none" w="sm" len="sm"/>
            <a:tailEnd type="none" w="sm" len="sm"/>
          </a:ln>
        </p:spPr>
      </p:sp>
      <p:sp>
        <p:nvSpPr>
          <p:cNvPr id="30" name="Freeform 30"/>
          <p:cNvSpPr/>
          <p:nvPr/>
        </p:nvSpPr>
        <p:spPr>
          <a:xfrm>
            <a:off x="5292069" y="3363557"/>
            <a:ext cx="864361" cy="864361"/>
          </a:xfrm>
          <a:custGeom>
            <a:avLst/>
            <a:gdLst/>
            <a:ahLst/>
            <a:cxnLst/>
            <a:rect l="l" t="t" r="r" b="b"/>
            <a:pathLst>
              <a:path w="864361" h="864361">
                <a:moveTo>
                  <a:pt x="0" y="0"/>
                </a:moveTo>
                <a:lnTo>
                  <a:pt x="864361" y="0"/>
                </a:lnTo>
                <a:lnTo>
                  <a:pt x="864361" y="864361"/>
                </a:lnTo>
                <a:lnTo>
                  <a:pt x="0" y="8643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15599701" y="614579"/>
            <a:ext cx="2089513"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sp>
        <p:nvSpPr>
          <p:cNvPr id="32" name="TextBox 32"/>
          <p:cNvSpPr txBox="1"/>
          <p:nvPr/>
        </p:nvSpPr>
        <p:spPr>
          <a:xfrm>
            <a:off x="7547839" y="1935774"/>
            <a:ext cx="9711461" cy="647700"/>
          </a:xfrm>
          <a:prstGeom prst="rect">
            <a:avLst/>
          </a:prstGeom>
        </p:spPr>
        <p:txBody>
          <a:bodyPr lIns="0" tIns="0" rIns="0" bIns="0" rtlCol="0" anchor="t">
            <a:spAutoFit/>
          </a:bodyPr>
          <a:lstStyle/>
          <a:p>
            <a:pPr algn="l">
              <a:lnSpc>
                <a:spcPts val="4800"/>
              </a:lnSpc>
            </a:pPr>
            <a:r>
              <a:rPr lang="en-US" sz="5000" b="1">
                <a:solidFill>
                  <a:srgbClr val="0F2F56"/>
                </a:solidFill>
                <a:latin typeface="Montserrat Ultra-Bold"/>
                <a:ea typeface="Montserrat Ultra-Bold"/>
                <a:cs typeface="Montserrat Ultra-Bold"/>
                <a:sym typeface="Montserrat Ultra-Bold"/>
              </a:rPr>
              <a:t>XÂY DỰNG GUI VỚI TKINTER</a:t>
            </a:r>
          </a:p>
        </p:txBody>
      </p:sp>
      <p:sp>
        <p:nvSpPr>
          <p:cNvPr id="33" name="TextBox 33"/>
          <p:cNvSpPr txBox="1"/>
          <p:nvPr/>
        </p:nvSpPr>
        <p:spPr>
          <a:xfrm>
            <a:off x="7799606" y="4234829"/>
            <a:ext cx="4073650" cy="2503058"/>
          </a:xfrm>
          <a:prstGeom prst="rect">
            <a:avLst/>
          </a:prstGeom>
        </p:spPr>
        <p:txBody>
          <a:bodyPr lIns="0" tIns="0" rIns="0" bIns="0" rtlCol="0" anchor="t">
            <a:spAutoFit/>
          </a:bodyPr>
          <a:lstStyle/>
          <a:p>
            <a:pPr marL="474979" lvl="1" indent="-237490" algn="just">
              <a:lnSpc>
                <a:spcPts val="3299"/>
              </a:lnSpc>
              <a:buFont typeface="Arial"/>
              <a:buChar char="•"/>
            </a:pPr>
            <a:r>
              <a:rPr lang="en-US" sz="2199">
                <a:solidFill>
                  <a:srgbClr val="FFFFFF"/>
                </a:solidFill>
                <a:latin typeface="Montserrat" pitchFamily="2" charset="-93"/>
                <a:ea typeface="Poppins"/>
                <a:cs typeface="Poppins"/>
                <a:sym typeface="Poppins"/>
              </a:rPr>
              <a:t>Tích hợp sẵn trong Python</a:t>
            </a:r>
          </a:p>
          <a:p>
            <a:pPr marL="474979" lvl="1" indent="-237490" algn="just">
              <a:lnSpc>
                <a:spcPts val="3299"/>
              </a:lnSpc>
              <a:buFont typeface="Arial"/>
              <a:buChar char="•"/>
            </a:pPr>
            <a:r>
              <a:rPr lang="en-US" sz="2199">
                <a:solidFill>
                  <a:srgbClr val="FFFFFF"/>
                </a:solidFill>
                <a:latin typeface="Montserrat" pitchFamily="2" charset="-93"/>
                <a:ea typeface="Poppins"/>
                <a:cs typeface="Poppins"/>
                <a:sym typeface="Poppins"/>
              </a:rPr>
              <a:t>Cú pháp tối giản và dễ hiểu </a:t>
            </a:r>
          </a:p>
          <a:p>
            <a:pPr marL="474979" lvl="1" indent="-237490" algn="just">
              <a:lnSpc>
                <a:spcPts val="3299"/>
              </a:lnSpc>
              <a:buFont typeface="Arial"/>
              <a:buChar char="•"/>
            </a:pPr>
            <a:r>
              <a:rPr lang="en-US" sz="2199">
                <a:solidFill>
                  <a:srgbClr val="FFFFFF"/>
                </a:solidFill>
                <a:latin typeface="Montserrat" pitchFamily="2" charset="-93"/>
                <a:ea typeface="Poppins"/>
                <a:cs typeface="Poppins"/>
                <a:sym typeface="Poppins"/>
              </a:rPr>
              <a:t>Hoạt động đa nền tảng</a:t>
            </a:r>
          </a:p>
          <a:p>
            <a:pPr marL="474979" lvl="1" indent="-237490" algn="just">
              <a:lnSpc>
                <a:spcPts val="3299"/>
              </a:lnSpc>
              <a:buFont typeface="Arial"/>
              <a:buChar char="•"/>
            </a:pPr>
            <a:r>
              <a:rPr lang="en-US" sz="2199">
                <a:solidFill>
                  <a:srgbClr val="FFFFFF"/>
                </a:solidFill>
                <a:latin typeface="Montserrat" pitchFamily="2" charset="-93"/>
                <a:ea typeface="Poppins"/>
                <a:cs typeface="Poppins"/>
                <a:sym typeface="Poppins"/>
              </a:rPr>
              <a:t>Nhẹ và hiệu suất cao</a:t>
            </a:r>
          </a:p>
        </p:txBody>
      </p:sp>
      <p:sp>
        <p:nvSpPr>
          <p:cNvPr id="34" name="TextBox 34"/>
          <p:cNvSpPr txBox="1"/>
          <p:nvPr/>
        </p:nvSpPr>
        <p:spPr>
          <a:xfrm>
            <a:off x="9036438" y="3323142"/>
            <a:ext cx="1599985" cy="367858"/>
          </a:xfrm>
          <a:prstGeom prst="rect">
            <a:avLst/>
          </a:prstGeom>
        </p:spPr>
        <p:txBody>
          <a:bodyPr lIns="0" tIns="0" rIns="0" bIns="0" rtlCol="0" anchor="t">
            <a:spAutoFit/>
          </a:bodyPr>
          <a:lstStyle/>
          <a:p>
            <a:pPr algn="ctr">
              <a:lnSpc>
                <a:spcPts val="3079"/>
              </a:lnSpc>
            </a:pPr>
            <a:r>
              <a:rPr lang="en-US" sz="2199" b="1">
                <a:solidFill>
                  <a:srgbClr val="FFFFFF"/>
                </a:solidFill>
                <a:latin typeface="Montserrat" pitchFamily="2" charset="-93"/>
                <a:ea typeface="Poppins Bold"/>
                <a:cs typeface="Poppins Bold"/>
                <a:sym typeface="Poppins Bold"/>
              </a:rPr>
              <a:t>Ưu điểm</a:t>
            </a:r>
          </a:p>
        </p:txBody>
      </p:sp>
      <p:sp>
        <p:nvSpPr>
          <p:cNvPr id="35" name="TextBox 35"/>
          <p:cNvSpPr txBox="1"/>
          <p:nvPr/>
        </p:nvSpPr>
        <p:spPr>
          <a:xfrm>
            <a:off x="13902401" y="3323142"/>
            <a:ext cx="2045669" cy="367858"/>
          </a:xfrm>
          <a:prstGeom prst="rect">
            <a:avLst/>
          </a:prstGeom>
        </p:spPr>
        <p:txBody>
          <a:bodyPr wrap="square" lIns="0" tIns="0" rIns="0" bIns="0" rtlCol="0" anchor="t">
            <a:spAutoFit/>
          </a:bodyPr>
          <a:lstStyle/>
          <a:p>
            <a:pPr algn="ctr">
              <a:lnSpc>
                <a:spcPts val="3079"/>
              </a:lnSpc>
            </a:pPr>
            <a:r>
              <a:rPr lang="en-US" sz="2199" b="1" dirty="0" err="1">
                <a:solidFill>
                  <a:srgbClr val="000000"/>
                </a:solidFill>
                <a:latin typeface="Montserrat" pitchFamily="2" charset="-93"/>
                <a:ea typeface="Poppins Bold"/>
                <a:cs typeface="Poppins Bold"/>
                <a:sym typeface="Poppins Bold"/>
              </a:rPr>
              <a:t>Nhược</a:t>
            </a:r>
            <a:r>
              <a:rPr lang="en-US" sz="2199" b="1" dirty="0">
                <a:solidFill>
                  <a:srgbClr val="000000"/>
                </a:solidFill>
                <a:latin typeface="Montserrat" pitchFamily="2" charset="-93"/>
                <a:ea typeface="Poppins Bold"/>
                <a:cs typeface="Poppins Bold"/>
                <a:sym typeface="Poppins Bold"/>
              </a:rPr>
              <a:t> </a:t>
            </a:r>
            <a:r>
              <a:rPr lang="en-US" sz="2199" b="1" dirty="0" err="1">
                <a:solidFill>
                  <a:srgbClr val="000000"/>
                </a:solidFill>
                <a:latin typeface="Montserrat" pitchFamily="2" charset="-93"/>
                <a:ea typeface="Poppins Bold"/>
                <a:cs typeface="Poppins Bold"/>
                <a:sym typeface="Poppins Bold"/>
              </a:rPr>
              <a:t>điểm</a:t>
            </a:r>
            <a:endParaRPr lang="en-US" sz="2199" b="1" dirty="0">
              <a:solidFill>
                <a:srgbClr val="000000"/>
              </a:solidFill>
              <a:latin typeface="Montserrat" pitchFamily="2" charset="-93"/>
              <a:ea typeface="Poppins Bold"/>
              <a:cs typeface="Poppins Bold"/>
              <a:sym typeface="Poppins Bold"/>
            </a:endParaRPr>
          </a:p>
        </p:txBody>
      </p:sp>
      <p:sp>
        <p:nvSpPr>
          <p:cNvPr id="36" name="TextBox 36"/>
          <p:cNvSpPr txBox="1"/>
          <p:nvPr/>
        </p:nvSpPr>
        <p:spPr>
          <a:xfrm>
            <a:off x="12764141" y="4234829"/>
            <a:ext cx="4073650" cy="3349443"/>
          </a:xfrm>
          <a:prstGeom prst="rect">
            <a:avLst/>
          </a:prstGeom>
        </p:spPr>
        <p:txBody>
          <a:bodyPr lIns="0" tIns="0" rIns="0" bIns="0" rtlCol="0" anchor="t">
            <a:spAutoFit/>
          </a:bodyPr>
          <a:lstStyle/>
          <a:p>
            <a:pPr marL="474979" lvl="1" indent="-237490" algn="just">
              <a:lnSpc>
                <a:spcPts val="3299"/>
              </a:lnSpc>
              <a:buFont typeface="Arial"/>
              <a:buChar char="•"/>
            </a:pPr>
            <a:r>
              <a:rPr lang="en-US" sz="2199">
                <a:solidFill>
                  <a:srgbClr val="000000"/>
                </a:solidFill>
                <a:latin typeface="Montserrat" pitchFamily="2" charset="-93"/>
                <a:ea typeface="Poppins"/>
                <a:cs typeface="Poppins"/>
                <a:sym typeface="Poppins"/>
              </a:rPr>
              <a:t>Không đáp ứng được nhu cầu thẩm mỹ cao</a:t>
            </a:r>
          </a:p>
          <a:p>
            <a:pPr marL="474979" lvl="1" indent="-237490" algn="just">
              <a:lnSpc>
                <a:spcPts val="3299"/>
              </a:lnSpc>
              <a:buFont typeface="Arial"/>
              <a:buChar char="•"/>
            </a:pPr>
            <a:r>
              <a:rPr lang="en-US" sz="2199">
                <a:solidFill>
                  <a:srgbClr val="000000"/>
                </a:solidFill>
                <a:latin typeface="Montserrat" pitchFamily="2" charset="-93"/>
                <a:ea typeface="Poppins"/>
                <a:cs typeface="Poppins"/>
                <a:sym typeface="Poppins"/>
              </a:rPr>
              <a:t>Khả năng tùy chỉnh giao diện khá hạn chế</a:t>
            </a:r>
          </a:p>
          <a:p>
            <a:pPr marL="474979" lvl="1" indent="-237490" algn="just">
              <a:lnSpc>
                <a:spcPts val="3299"/>
              </a:lnSpc>
              <a:buFont typeface="Arial"/>
              <a:buChar char="•"/>
            </a:pPr>
            <a:r>
              <a:rPr lang="en-US" sz="2199">
                <a:solidFill>
                  <a:srgbClr val="000000"/>
                </a:solidFill>
                <a:latin typeface="Montserrat" pitchFamily="2" charset="-93"/>
                <a:ea typeface="Poppins"/>
                <a:cs typeface="Poppins"/>
                <a:sym typeface="Poppins"/>
              </a:rPr>
              <a:t>Không được tối ưu cho các dự án lớn</a:t>
            </a:r>
          </a:p>
          <a:p>
            <a:pPr marL="474979" lvl="1" indent="-237490" algn="just">
              <a:lnSpc>
                <a:spcPts val="3299"/>
              </a:lnSpc>
              <a:buFont typeface="Arial"/>
              <a:buChar char="•"/>
            </a:pPr>
            <a:r>
              <a:rPr lang="en-US" sz="2199">
                <a:solidFill>
                  <a:srgbClr val="000000"/>
                </a:solidFill>
                <a:latin typeface="Montserrat" pitchFamily="2" charset="-93"/>
                <a:ea typeface="Poppins"/>
                <a:cs typeface="Poppins"/>
                <a:sym typeface="Poppins"/>
              </a:rPr>
              <a:t>Tài liệu hỗ trợ chưa thực sự phong phú</a:t>
            </a:r>
          </a:p>
        </p:txBody>
      </p:sp>
      <p:sp>
        <p:nvSpPr>
          <p:cNvPr id="37" name="TextBox 37"/>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991444" y="3421971"/>
            <a:ext cx="8162664" cy="4591441"/>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4" name="Group 4"/>
          <p:cNvGrpSpPr/>
          <p:nvPr/>
        </p:nvGrpSpPr>
        <p:grpSpPr>
          <a:xfrm>
            <a:off x="8116685" y="3268284"/>
            <a:ext cx="614749" cy="61474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8731434" y="2960910"/>
            <a:ext cx="307374" cy="30737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a:off x="17182094" y="7822498"/>
            <a:ext cx="614749" cy="6147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16954004" y="8437246"/>
            <a:ext cx="307374" cy="30737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6" name="TextBox 16"/>
          <p:cNvSpPr txBox="1"/>
          <p:nvPr/>
        </p:nvSpPr>
        <p:spPr>
          <a:xfrm>
            <a:off x="15599701" y="614579"/>
            <a:ext cx="2008791"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sp>
        <p:nvSpPr>
          <p:cNvPr id="17" name="TextBox 17"/>
          <p:cNvSpPr txBox="1"/>
          <p:nvPr/>
        </p:nvSpPr>
        <p:spPr>
          <a:xfrm>
            <a:off x="905996" y="1787730"/>
            <a:ext cx="11293690" cy="716953"/>
          </a:xfrm>
          <a:prstGeom prst="rect">
            <a:avLst/>
          </a:prstGeom>
        </p:spPr>
        <p:txBody>
          <a:bodyPr lIns="0" tIns="0" rIns="0" bIns="0" rtlCol="0" anchor="t">
            <a:spAutoFit/>
          </a:bodyPr>
          <a:lstStyle/>
          <a:p>
            <a:pPr algn="l">
              <a:lnSpc>
                <a:spcPts val="5236"/>
              </a:lnSpc>
            </a:pPr>
            <a:r>
              <a:rPr lang="en-US" sz="5454" b="1">
                <a:solidFill>
                  <a:srgbClr val="0F2F56"/>
                </a:solidFill>
                <a:latin typeface="Montserrat Ultra-Bold"/>
                <a:ea typeface="Montserrat Ultra-Bold"/>
                <a:cs typeface="Montserrat Ultra-Bold"/>
                <a:sym typeface="Montserrat Ultra-Bold"/>
              </a:rPr>
              <a:t>THƯ VIỆN TRONG PYTHON</a:t>
            </a:r>
          </a:p>
        </p:txBody>
      </p:sp>
      <p:grpSp>
        <p:nvGrpSpPr>
          <p:cNvPr id="18" name="Group 18"/>
          <p:cNvGrpSpPr/>
          <p:nvPr/>
        </p:nvGrpSpPr>
        <p:grpSpPr>
          <a:xfrm>
            <a:off x="905996" y="3944534"/>
            <a:ext cx="5678872" cy="689309"/>
            <a:chOff x="0" y="0"/>
            <a:chExt cx="7571829" cy="919079"/>
          </a:xfrm>
        </p:grpSpPr>
        <p:grpSp>
          <p:nvGrpSpPr>
            <p:cNvPr id="19" name="Group 19"/>
            <p:cNvGrpSpPr/>
            <p:nvPr/>
          </p:nvGrpSpPr>
          <p:grpSpPr>
            <a:xfrm>
              <a:off x="0" y="0"/>
              <a:ext cx="1778300" cy="919079"/>
              <a:chOff x="0" y="0"/>
              <a:chExt cx="456476" cy="235920"/>
            </a:xfrm>
          </p:grpSpPr>
          <p:sp>
            <p:nvSpPr>
              <p:cNvPr id="20" name="Freeform 20"/>
              <p:cNvSpPr/>
              <p:nvPr/>
            </p:nvSpPr>
            <p:spPr>
              <a:xfrm>
                <a:off x="0" y="0"/>
                <a:ext cx="456476" cy="235920"/>
              </a:xfrm>
              <a:custGeom>
                <a:avLst/>
                <a:gdLst/>
                <a:ahLst/>
                <a:cxnLst/>
                <a:rect l="l" t="t" r="r" b="b"/>
                <a:pathLst>
                  <a:path w="456476" h="235920">
                    <a:moveTo>
                      <a:pt x="117960" y="0"/>
                    </a:moveTo>
                    <a:lnTo>
                      <a:pt x="338516" y="0"/>
                    </a:lnTo>
                    <a:cubicBezTo>
                      <a:pt x="369801" y="0"/>
                      <a:pt x="399804" y="12428"/>
                      <a:pt x="421926" y="34550"/>
                    </a:cubicBezTo>
                    <a:cubicBezTo>
                      <a:pt x="444048" y="56672"/>
                      <a:pt x="456476" y="86675"/>
                      <a:pt x="456476" y="117960"/>
                    </a:cubicBezTo>
                    <a:lnTo>
                      <a:pt x="456476" y="117960"/>
                    </a:lnTo>
                    <a:cubicBezTo>
                      <a:pt x="456476" y="183108"/>
                      <a:pt x="403663" y="235920"/>
                      <a:pt x="338516" y="235920"/>
                    </a:cubicBezTo>
                    <a:lnTo>
                      <a:pt x="117960" y="235920"/>
                    </a:lnTo>
                    <a:cubicBezTo>
                      <a:pt x="52813" y="235920"/>
                      <a:pt x="0" y="183108"/>
                      <a:pt x="0" y="117960"/>
                    </a:cubicBezTo>
                    <a:lnTo>
                      <a:pt x="0" y="117960"/>
                    </a:lnTo>
                    <a:cubicBezTo>
                      <a:pt x="0" y="52813"/>
                      <a:pt x="52813" y="0"/>
                      <a:pt x="117960" y="0"/>
                    </a:cubicBezTo>
                    <a:close/>
                  </a:path>
                </a:pathLst>
              </a:custGeom>
              <a:solidFill>
                <a:srgbClr val="0F2F56"/>
              </a:solidFill>
            </p:spPr>
          </p:sp>
          <p:sp>
            <p:nvSpPr>
              <p:cNvPr id="21" name="TextBox 21"/>
              <p:cNvSpPr txBox="1"/>
              <p:nvPr/>
            </p:nvSpPr>
            <p:spPr>
              <a:xfrm>
                <a:off x="0" y="-57150"/>
                <a:ext cx="456476" cy="29307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22" name="TextBox 22"/>
            <p:cNvSpPr txBox="1"/>
            <p:nvPr/>
          </p:nvSpPr>
          <p:spPr>
            <a:xfrm>
              <a:off x="2140799" y="179293"/>
              <a:ext cx="5431030" cy="503343"/>
            </a:xfrm>
            <a:prstGeom prst="rect">
              <a:avLst/>
            </a:prstGeom>
          </p:spPr>
          <p:txBody>
            <a:bodyPr lIns="0" tIns="0" rIns="0" bIns="0" rtlCol="0" anchor="t">
              <a:spAutoFit/>
            </a:bodyPr>
            <a:lstStyle/>
            <a:p>
              <a:pPr algn="l">
                <a:lnSpc>
                  <a:spcPts val="3079"/>
                </a:lnSpc>
              </a:pPr>
              <a:r>
                <a:rPr lang="en-US" sz="2199" b="1">
                  <a:solidFill>
                    <a:srgbClr val="000000"/>
                  </a:solidFill>
                  <a:latin typeface="Montserrat" pitchFamily="2" charset="-93"/>
                  <a:ea typeface="Poppins Bold"/>
                  <a:cs typeface="Poppins Bold"/>
                  <a:sym typeface="Poppins Bold"/>
                </a:rPr>
                <a:t>Pillow:</a:t>
              </a:r>
              <a:r>
                <a:rPr lang="en-US" sz="2199">
                  <a:solidFill>
                    <a:srgbClr val="000000"/>
                  </a:solidFill>
                  <a:latin typeface="Montserrat" pitchFamily="2" charset="-93"/>
                  <a:ea typeface="Poppins"/>
                  <a:cs typeface="Poppins"/>
                  <a:sym typeface="Poppins"/>
                </a:rPr>
                <a:t> xử lý hình ảnh</a:t>
              </a:r>
            </a:p>
          </p:txBody>
        </p:sp>
      </p:grpSp>
      <p:grpSp>
        <p:nvGrpSpPr>
          <p:cNvPr id="23" name="Group 23"/>
          <p:cNvGrpSpPr/>
          <p:nvPr/>
        </p:nvGrpSpPr>
        <p:grpSpPr>
          <a:xfrm>
            <a:off x="2251265" y="-241827"/>
            <a:ext cx="1235676" cy="475407"/>
            <a:chOff x="0" y="0"/>
            <a:chExt cx="325445" cy="125210"/>
          </a:xfrm>
        </p:grpSpPr>
        <p:sp>
          <p:nvSpPr>
            <p:cNvPr id="24" name="Freeform 24"/>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25" name="TextBox 25"/>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grpSp>
        <p:nvGrpSpPr>
          <p:cNvPr id="26" name="Group 26"/>
          <p:cNvGrpSpPr/>
          <p:nvPr/>
        </p:nvGrpSpPr>
        <p:grpSpPr>
          <a:xfrm>
            <a:off x="905996" y="4977535"/>
            <a:ext cx="6210028" cy="725170"/>
            <a:chOff x="0" y="0"/>
            <a:chExt cx="8280038" cy="966893"/>
          </a:xfrm>
        </p:grpSpPr>
        <p:grpSp>
          <p:nvGrpSpPr>
            <p:cNvPr id="27" name="Group 27"/>
            <p:cNvGrpSpPr/>
            <p:nvPr/>
          </p:nvGrpSpPr>
          <p:grpSpPr>
            <a:xfrm>
              <a:off x="0" y="23907"/>
              <a:ext cx="1778300" cy="919079"/>
              <a:chOff x="0" y="0"/>
              <a:chExt cx="456476" cy="235920"/>
            </a:xfrm>
          </p:grpSpPr>
          <p:sp>
            <p:nvSpPr>
              <p:cNvPr id="28" name="Freeform 28"/>
              <p:cNvSpPr/>
              <p:nvPr/>
            </p:nvSpPr>
            <p:spPr>
              <a:xfrm>
                <a:off x="0" y="0"/>
                <a:ext cx="456476" cy="235920"/>
              </a:xfrm>
              <a:custGeom>
                <a:avLst/>
                <a:gdLst/>
                <a:ahLst/>
                <a:cxnLst/>
                <a:rect l="l" t="t" r="r" b="b"/>
                <a:pathLst>
                  <a:path w="456476" h="235920">
                    <a:moveTo>
                      <a:pt x="117960" y="0"/>
                    </a:moveTo>
                    <a:lnTo>
                      <a:pt x="338516" y="0"/>
                    </a:lnTo>
                    <a:cubicBezTo>
                      <a:pt x="369801" y="0"/>
                      <a:pt x="399804" y="12428"/>
                      <a:pt x="421926" y="34550"/>
                    </a:cubicBezTo>
                    <a:cubicBezTo>
                      <a:pt x="444048" y="56672"/>
                      <a:pt x="456476" y="86675"/>
                      <a:pt x="456476" y="117960"/>
                    </a:cubicBezTo>
                    <a:lnTo>
                      <a:pt x="456476" y="117960"/>
                    </a:lnTo>
                    <a:cubicBezTo>
                      <a:pt x="456476" y="183108"/>
                      <a:pt x="403663" y="235920"/>
                      <a:pt x="338516" y="235920"/>
                    </a:cubicBezTo>
                    <a:lnTo>
                      <a:pt x="117960" y="235920"/>
                    </a:lnTo>
                    <a:cubicBezTo>
                      <a:pt x="52813" y="235920"/>
                      <a:pt x="0" y="183108"/>
                      <a:pt x="0" y="117960"/>
                    </a:cubicBezTo>
                    <a:lnTo>
                      <a:pt x="0" y="117960"/>
                    </a:lnTo>
                    <a:cubicBezTo>
                      <a:pt x="0" y="52813"/>
                      <a:pt x="52813" y="0"/>
                      <a:pt x="117960" y="0"/>
                    </a:cubicBezTo>
                    <a:close/>
                  </a:path>
                </a:pathLst>
              </a:custGeom>
              <a:solidFill>
                <a:srgbClr val="0F2F56"/>
              </a:solidFill>
            </p:spPr>
          </p:sp>
          <p:sp>
            <p:nvSpPr>
              <p:cNvPr id="29" name="TextBox 29"/>
              <p:cNvSpPr txBox="1"/>
              <p:nvPr/>
            </p:nvSpPr>
            <p:spPr>
              <a:xfrm>
                <a:off x="0" y="-57150"/>
                <a:ext cx="456476" cy="29307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30" name="TextBox 30"/>
            <p:cNvSpPr txBox="1"/>
            <p:nvPr/>
          </p:nvSpPr>
          <p:spPr>
            <a:xfrm>
              <a:off x="2124237" y="-57150"/>
              <a:ext cx="6155800" cy="1024043"/>
            </a:xfrm>
            <a:prstGeom prst="rect">
              <a:avLst/>
            </a:prstGeom>
          </p:spPr>
          <p:txBody>
            <a:bodyPr lIns="0" tIns="0" rIns="0" bIns="0" rtlCol="0" anchor="t">
              <a:spAutoFit/>
            </a:bodyPr>
            <a:lstStyle/>
            <a:p>
              <a:pPr algn="l">
                <a:lnSpc>
                  <a:spcPts val="3079"/>
                </a:lnSpc>
              </a:pPr>
              <a:r>
                <a:rPr lang="en-US" sz="2199" b="1">
                  <a:solidFill>
                    <a:srgbClr val="000000"/>
                  </a:solidFill>
                  <a:latin typeface="Montserrat" pitchFamily="2" charset="-93"/>
                  <a:ea typeface="Poppins Bold"/>
                  <a:cs typeface="Poppins Bold"/>
                  <a:sym typeface="Poppins Bold"/>
                </a:rPr>
                <a:t>Tkinter</a:t>
              </a:r>
              <a:r>
                <a:rPr lang="en-US" sz="2199">
                  <a:solidFill>
                    <a:srgbClr val="000000"/>
                  </a:solidFill>
                  <a:latin typeface="Montserrat" pitchFamily="2" charset="-93"/>
                  <a:ea typeface="Poppins"/>
                  <a:cs typeface="Poppins"/>
                  <a:sym typeface="Poppins"/>
                </a:rPr>
                <a:t>: phát triển giao diện đồ họa người dùng (GUI)</a:t>
              </a:r>
            </a:p>
          </p:txBody>
        </p:sp>
      </p:grpSp>
      <p:grpSp>
        <p:nvGrpSpPr>
          <p:cNvPr id="31" name="Group 31"/>
          <p:cNvGrpSpPr/>
          <p:nvPr/>
        </p:nvGrpSpPr>
        <p:grpSpPr>
          <a:xfrm>
            <a:off x="905996" y="6046396"/>
            <a:ext cx="5678872" cy="725170"/>
            <a:chOff x="0" y="0"/>
            <a:chExt cx="7571829" cy="966893"/>
          </a:xfrm>
        </p:grpSpPr>
        <p:grpSp>
          <p:nvGrpSpPr>
            <p:cNvPr id="32" name="Group 32"/>
            <p:cNvGrpSpPr/>
            <p:nvPr/>
          </p:nvGrpSpPr>
          <p:grpSpPr>
            <a:xfrm>
              <a:off x="0" y="23907"/>
              <a:ext cx="1778300" cy="919079"/>
              <a:chOff x="0" y="0"/>
              <a:chExt cx="456476" cy="235920"/>
            </a:xfrm>
          </p:grpSpPr>
          <p:sp>
            <p:nvSpPr>
              <p:cNvPr id="33" name="Freeform 33"/>
              <p:cNvSpPr/>
              <p:nvPr/>
            </p:nvSpPr>
            <p:spPr>
              <a:xfrm>
                <a:off x="0" y="0"/>
                <a:ext cx="456476" cy="235920"/>
              </a:xfrm>
              <a:custGeom>
                <a:avLst/>
                <a:gdLst/>
                <a:ahLst/>
                <a:cxnLst/>
                <a:rect l="l" t="t" r="r" b="b"/>
                <a:pathLst>
                  <a:path w="456476" h="235920">
                    <a:moveTo>
                      <a:pt x="117960" y="0"/>
                    </a:moveTo>
                    <a:lnTo>
                      <a:pt x="338516" y="0"/>
                    </a:lnTo>
                    <a:cubicBezTo>
                      <a:pt x="369801" y="0"/>
                      <a:pt x="399804" y="12428"/>
                      <a:pt x="421926" y="34550"/>
                    </a:cubicBezTo>
                    <a:cubicBezTo>
                      <a:pt x="444048" y="56672"/>
                      <a:pt x="456476" y="86675"/>
                      <a:pt x="456476" y="117960"/>
                    </a:cubicBezTo>
                    <a:lnTo>
                      <a:pt x="456476" y="117960"/>
                    </a:lnTo>
                    <a:cubicBezTo>
                      <a:pt x="456476" y="183108"/>
                      <a:pt x="403663" y="235920"/>
                      <a:pt x="338516" y="235920"/>
                    </a:cubicBezTo>
                    <a:lnTo>
                      <a:pt x="117960" y="235920"/>
                    </a:lnTo>
                    <a:cubicBezTo>
                      <a:pt x="52813" y="235920"/>
                      <a:pt x="0" y="183108"/>
                      <a:pt x="0" y="117960"/>
                    </a:cubicBezTo>
                    <a:lnTo>
                      <a:pt x="0" y="117960"/>
                    </a:lnTo>
                    <a:cubicBezTo>
                      <a:pt x="0" y="52813"/>
                      <a:pt x="52813" y="0"/>
                      <a:pt x="117960" y="0"/>
                    </a:cubicBezTo>
                    <a:close/>
                  </a:path>
                </a:pathLst>
              </a:custGeom>
              <a:solidFill>
                <a:srgbClr val="0F2F56"/>
              </a:solidFill>
            </p:spPr>
          </p:sp>
          <p:sp>
            <p:nvSpPr>
              <p:cNvPr id="34" name="TextBox 34"/>
              <p:cNvSpPr txBox="1"/>
              <p:nvPr/>
            </p:nvSpPr>
            <p:spPr>
              <a:xfrm>
                <a:off x="0" y="-57150"/>
                <a:ext cx="456476" cy="29307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35" name="TextBox 35"/>
            <p:cNvSpPr txBox="1"/>
            <p:nvPr/>
          </p:nvSpPr>
          <p:spPr>
            <a:xfrm>
              <a:off x="2140799" y="-57150"/>
              <a:ext cx="5431030" cy="1024043"/>
            </a:xfrm>
            <a:prstGeom prst="rect">
              <a:avLst/>
            </a:prstGeom>
          </p:spPr>
          <p:txBody>
            <a:bodyPr lIns="0" tIns="0" rIns="0" bIns="0" rtlCol="0" anchor="t">
              <a:spAutoFit/>
            </a:bodyPr>
            <a:lstStyle/>
            <a:p>
              <a:pPr algn="l">
                <a:lnSpc>
                  <a:spcPts val="3079"/>
                </a:lnSpc>
              </a:pPr>
              <a:r>
                <a:rPr lang="en-US" sz="2199" b="1" dirty="0" err="1">
                  <a:solidFill>
                    <a:srgbClr val="000000"/>
                  </a:solidFill>
                  <a:latin typeface="Montserrat" pitchFamily="2" charset="-93"/>
                  <a:ea typeface="Poppins Bold"/>
                  <a:cs typeface="Poppins Bold"/>
                  <a:sym typeface="Poppins Bold"/>
                </a:rPr>
                <a:t>Pathlib</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xử</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lý</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đường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dẫn</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tệp</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theo</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cách</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hướng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đối</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tượng</a:t>
              </a:r>
              <a:endParaRPr lang="en-US" sz="2199" dirty="0">
                <a:solidFill>
                  <a:srgbClr val="000000"/>
                </a:solidFill>
                <a:latin typeface="Montserrat" pitchFamily="2" charset="-93"/>
                <a:ea typeface="Poppins"/>
                <a:cs typeface="Poppins"/>
                <a:sym typeface="Poppins"/>
              </a:endParaRPr>
            </a:p>
          </p:txBody>
        </p:sp>
      </p:grpSp>
      <p:grpSp>
        <p:nvGrpSpPr>
          <p:cNvPr id="36" name="Group 36"/>
          <p:cNvGrpSpPr/>
          <p:nvPr/>
        </p:nvGrpSpPr>
        <p:grpSpPr>
          <a:xfrm>
            <a:off x="905996" y="7115258"/>
            <a:ext cx="1333725" cy="689309"/>
            <a:chOff x="0" y="0"/>
            <a:chExt cx="456476" cy="235920"/>
          </a:xfrm>
        </p:grpSpPr>
        <p:sp>
          <p:nvSpPr>
            <p:cNvPr id="37" name="Freeform 37"/>
            <p:cNvSpPr/>
            <p:nvPr/>
          </p:nvSpPr>
          <p:spPr>
            <a:xfrm>
              <a:off x="0" y="0"/>
              <a:ext cx="456476" cy="235920"/>
            </a:xfrm>
            <a:custGeom>
              <a:avLst/>
              <a:gdLst/>
              <a:ahLst/>
              <a:cxnLst/>
              <a:rect l="l" t="t" r="r" b="b"/>
              <a:pathLst>
                <a:path w="456476" h="235920">
                  <a:moveTo>
                    <a:pt x="117960" y="0"/>
                  </a:moveTo>
                  <a:lnTo>
                    <a:pt x="338516" y="0"/>
                  </a:lnTo>
                  <a:cubicBezTo>
                    <a:pt x="369801" y="0"/>
                    <a:pt x="399804" y="12428"/>
                    <a:pt x="421926" y="34550"/>
                  </a:cubicBezTo>
                  <a:cubicBezTo>
                    <a:pt x="444048" y="56672"/>
                    <a:pt x="456476" y="86675"/>
                    <a:pt x="456476" y="117960"/>
                  </a:cubicBezTo>
                  <a:lnTo>
                    <a:pt x="456476" y="117960"/>
                  </a:lnTo>
                  <a:cubicBezTo>
                    <a:pt x="456476" y="183108"/>
                    <a:pt x="403663" y="235920"/>
                    <a:pt x="338516" y="235920"/>
                  </a:cubicBezTo>
                  <a:lnTo>
                    <a:pt x="117960" y="235920"/>
                  </a:lnTo>
                  <a:cubicBezTo>
                    <a:pt x="52813" y="235920"/>
                    <a:pt x="0" y="183108"/>
                    <a:pt x="0" y="117960"/>
                  </a:cubicBezTo>
                  <a:lnTo>
                    <a:pt x="0" y="117960"/>
                  </a:lnTo>
                  <a:cubicBezTo>
                    <a:pt x="0" y="52813"/>
                    <a:pt x="52813" y="0"/>
                    <a:pt x="117960" y="0"/>
                  </a:cubicBezTo>
                  <a:close/>
                </a:path>
              </a:pathLst>
            </a:custGeom>
            <a:solidFill>
              <a:srgbClr val="0F2F56"/>
            </a:solidFill>
          </p:spPr>
        </p:sp>
        <p:sp>
          <p:nvSpPr>
            <p:cNvPr id="38" name="TextBox 38"/>
            <p:cNvSpPr txBox="1"/>
            <p:nvPr/>
          </p:nvSpPr>
          <p:spPr>
            <a:xfrm>
              <a:off x="0" y="-57150"/>
              <a:ext cx="456476" cy="29307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39" name="TextBox 39"/>
          <p:cNvSpPr txBox="1"/>
          <p:nvPr/>
        </p:nvSpPr>
        <p:spPr>
          <a:xfrm>
            <a:off x="2511596" y="7040177"/>
            <a:ext cx="4604428" cy="782320"/>
          </a:xfrm>
          <a:prstGeom prst="rect">
            <a:avLst/>
          </a:prstGeom>
        </p:spPr>
        <p:txBody>
          <a:bodyPr wrap="square" lIns="0" tIns="0" rIns="0" bIns="0" rtlCol="0" anchor="t">
            <a:spAutoFit/>
          </a:bodyPr>
          <a:lstStyle/>
          <a:p>
            <a:pPr algn="l">
              <a:lnSpc>
                <a:spcPts val="3079"/>
              </a:lnSpc>
            </a:pPr>
            <a:r>
              <a:rPr lang="en-US" sz="2199" b="1" dirty="0">
                <a:solidFill>
                  <a:srgbClr val="000000"/>
                </a:solidFill>
                <a:latin typeface="Montserrat" pitchFamily="2" charset="-93"/>
                <a:ea typeface="Poppins Bold"/>
                <a:cs typeface="Poppins Bold"/>
                <a:sym typeface="Poppins Bold"/>
              </a:rPr>
              <a:t>Matplotlib:</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tạo</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ra</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các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biểu</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đồ</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và</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đồ</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thị</a:t>
            </a:r>
            <a:endParaRPr lang="en-US" sz="2199" dirty="0">
              <a:solidFill>
                <a:srgbClr val="000000"/>
              </a:solidFill>
              <a:latin typeface="Montserrat" pitchFamily="2" charset="-93"/>
              <a:ea typeface="Poppins"/>
              <a:cs typeface="Poppins"/>
              <a:sym typeface="Poppins"/>
            </a:endParaRPr>
          </a:p>
        </p:txBody>
      </p:sp>
      <p:sp>
        <p:nvSpPr>
          <p:cNvPr id="40" name="TextBox 40"/>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85460" y="3504435"/>
            <a:ext cx="8162664" cy="4591441"/>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cstate="email">
                <a:extLst>
                  <a:ext uri="{28A0092B-C50C-407E-A947-70E740481C1C}">
                    <a14:useLocalDpi xmlns:a14="http://schemas.microsoft.com/office/drawing/2010/main"/>
                  </a:ext>
                </a:extLst>
              </a:blip>
              <a:stretch>
                <a:fillRect l="-6244" r="-6244"/>
              </a:stretch>
            </a:blipFill>
          </p:spPr>
        </p:sp>
      </p:grpSp>
      <p:grpSp>
        <p:nvGrpSpPr>
          <p:cNvPr id="4" name="Group 4"/>
          <p:cNvGrpSpPr/>
          <p:nvPr/>
        </p:nvGrpSpPr>
        <p:grpSpPr>
          <a:xfrm>
            <a:off x="8310701" y="3350748"/>
            <a:ext cx="614749" cy="61474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a:off x="8925450" y="3043374"/>
            <a:ext cx="307374" cy="30737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a:off x="17376109" y="7904961"/>
            <a:ext cx="614749" cy="6147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17148019" y="8519710"/>
            <a:ext cx="307374" cy="30737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6" name="TextBox 16"/>
          <p:cNvSpPr txBox="1"/>
          <p:nvPr/>
        </p:nvSpPr>
        <p:spPr>
          <a:xfrm>
            <a:off x="15599701" y="614579"/>
            <a:ext cx="2008791"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sp>
        <p:nvSpPr>
          <p:cNvPr id="17" name="TextBox 17"/>
          <p:cNvSpPr txBox="1"/>
          <p:nvPr/>
        </p:nvSpPr>
        <p:spPr>
          <a:xfrm>
            <a:off x="4091958" y="1763976"/>
            <a:ext cx="11010087" cy="650748"/>
          </a:xfrm>
          <a:prstGeom prst="rect">
            <a:avLst/>
          </a:prstGeom>
        </p:spPr>
        <p:txBody>
          <a:bodyPr lIns="0" tIns="0" rIns="0" bIns="0" rtlCol="0" anchor="t">
            <a:spAutoFit/>
          </a:bodyPr>
          <a:lstStyle/>
          <a:p>
            <a:pPr algn="l">
              <a:lnSpc>
                <a:spcPts val="4896"/>
              </a:lnSpc>
            </a:pPr>
            <a:r>
              <a:rPr lang="en-US" sz="5100" b="1">
                <a:solidFill>
                  <a:srgbClr val="0F2F56"/>
                </a:solidFill>
                <a:latin typeface="Montserrat Ultra-Bold"/>
                <a:ea typeface="Montserrat Ultra-Bold"/>
                <a:cs typeface="Montserrat Ultra-Bold"/>
                <a:sym typeface="Montserrat Ultra-Bold"/>
              </a:rPr>
              <a:t>HỆ QUẢN TRỊ CSDL MONGODB</a:t>
            </a:r>
          </a:p>
        </p:txBody>
      </p:sp>
      <p:grpSp>
        <p:nvGrpSpPr>
          <p:cNvPr id="18" name="Group 18"/>
          <p:cNvGrpSpPr/>
          <p:nvPr/>
        </p:nvGrpSpPr>
        <p:grpSpPr>
          <a:xfrm>
            <a:off x="2251265" y="-241827"/>
            <a:ext cx="1235676" cy="475407"/>
            <a:chOff x="0" y="0"/>
            <a:chExt cx="325445" cy="125210"/>
          </a:xfrm>
        </p:grpSpPr>
        <p:sp>
          <p:nvSpPr>
            <p:cNvPr id="19" name="Freeform 19"/>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20" name="TextBox 20"/>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sp>
        <p:nvSpPr>
          <p:cNvPr id="21" name="TextBox 21"/>
          <p:cNvSpPr txBox="1"/>
          <p:nvPr/>
        </p:nvSpPr>
        <p:spPr>
          <a:xfrm>
            <a:off x="1185838" y="3147143"/>
            <a:ext cx="6743335" cy="175577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Montserrat" pitchFamily="2" charset="-93"/>
                <a:ea typeface="Poppins"/>
                <a:cs typeface="Poppins"/>
                <a:sym typeface="Poppins"/>
              </a:rPr>
              <a:t>MongoDB là một hệ quản trị cơ sở dữ liệu NoSQL hướng document, lưu trữ dữ liệu dưới dạng BSON (Binary JSON) là một dạng mã hóa nhị phân của JSON.</a:t>
            </a:r>
          </a:p>
        </p:txBody>
      </p:sp>
      <p:sp>
        <p:nvSpPr>
          <p:cNvPr id="22" name="TextBox 22"/>
          <p:cNvSpPr txBox="1"/>
          <p:nvPr/>
        </p:nvSpPr>
        <p:spPr>
          <a:xfrm>
            <a:off x="1674081" y="5464893"/>
            <a:ext cx="6255091" cy="87947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Montserrat" pitchFamily="2" charset="-93"/>
                <a:ea typeface="Poppins"/>
                <a:cs typeface="Poppins"/>
                <a:sym typeface="Poppins"/>
              </a:rPr>
              <a:t>Ưu điểm: linh hoạt, xử lý lượng truy cập lớn,hiệu suất cao.</a:t>
            </a:r>
          </a:p>
        </p:txBody>
      </p:sp>
      <p:sp>
        <p:nvSpPr>
          <p:cNvPr id="23" name="TextBox 23"/>
          <p:cNvSpPr txBox="1"/>
          <p:nvPr/>
        </p:nvSpPr>
        <p:spPr>
          <a:xfrm>
            <a:off x="1674081" y="6630718"/>
            <a:ext cx="6255091" cy="175577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Montserrat" pitchFamily="2" charset="-93"/>
                <a:ea typeface="Poppins"/>
                <a:cs typeface="Poppins"/>
                <a:sym typeface="Poppins"/>
              </a:rPr>
              <a:t>Nhược điểm: dữ liệu có thể không đồng bộ ngay lập tức, khó khăn trong việc mô hình hóa,  quản lý hệ thống phân tán phức tạp hơn so với SQL.</a:t>
            </a:r>
          </a:p>
        </p:txBody>
      </p:sp>
      <p:grpSp>
        <p:nvGrpSpPr>
          <p:cNvPr id="24" name="Group 24"/>
          <p:cNvGrpSpPr/>
          <p:nvPr/>
        </p:nvGrpSpPr>
        <p:grpSpPr>
          <a:xfrm>
            <a:off x="1185838" y="5531568"/>
            <a:ext cx="307374" cy="30737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grpSp>
        <p:nvGrpSpPr>
          <p:cNvPr id="27" name="Group 27"/>
          <p:cNvGrpSpPr/>
          <p:nvPr/>
        </p:nvGrpSpPr>
        <p:grpSpPr>
          <a:xfrm>
            <a:off x="1185838" y="6697393"/>
            <a:ext cx="307374" cy="30737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30" name="TextBox 30"/>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2760" y="1340384"/>
            <a:ext cx="16116540" cy="4913190"/>
            <a:chOff x="0" y="0"/>
            <a:chExt cx="21488721" cy="6550919"/>
          </a:xfrm>
        </p:grpSpPr>
        <p:pic>
          <p:nvPicPr>
            <p:cNvPr id="3" name="Pictur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21488721" cy="6550919"/>
            </a:xfrm>
            <a:prstGeom prst="rect">
              <a:avLst/>
            </a:prstGeom>
          </p:spPr>
        </p:pic>
      </p:grpSp>
      <p:grpSp>
        <p:nvGrpSpPr>
          <p:cNvPr id="4" name="Group 4"/>
          <p:cNvGrpSpPr/>
          <p:nvPr/>
        </p:nvGrpSpPr>
        <p:grpSpPr>
          <a:xfrm>
            <a:off x="0" y="-237703"/>
            <a:ext cx="1235676" cy="475407"/>
            <a:chOff x="0" y="0"/>
            <a:chExt cx="325445" cy="125210"/>
          </a:xfrm>
        </p:grpSpPr>
        <p:sp>
          <p:nvSpPr>
            <p:cNvPr id="5" name="Freeform 5"/>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6" name="TextBox 6"/>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F2F56"/>
                </a:solidFill>
                <a:latin typeface="Poppins Bold"/>
                <a:ea typeface="Poppins Bold"/>
                <a:cs typeface="Poppins Bold"/>
                <a:sym typeface="Poppins Bold"/>
              </a:rPr>
              <a:t>GROUP 8</a:t>
            </a:r>
          </a:p>
        </p:txBody>
      </p:sp>
      <p:sp>
        <p:nvSpPr>
          <p:cNvPr id="8" name="TextBox 8"/>
          <p:cNvSpPr txBox="1"/>
          <p:nvPr/>
        </p:nvSpPr>
        <p:spPr>
          <a:xfrm>
            <a:off x="1441038" y="6863865"/>
            <a:ext cx="15519983" cy="2987675"/>
          </a:xfrm>
          <a:prstGeom prst="rect">
            <a:avLst/>
          </a:prstGeom>
        </p:spPr>
        <p:txBody>
          <a:bodyPr lIns="0" tIns="0" rIns="0" bIns="0" rtlCol="0" anchor="t">
            <a:spAutoFit/>
          </a:bodyPr>
          <a:lstStyle/>
          <a:p>
            <a:pPr algn="ctr">
              <a:lnSpc>
                <a:spcPts val="11799"/>
              </a:lnSpc>
            </a:pPr>
            <a:r>
              <a:rPr lang="en-US" sz="9999" b="1">
                <a:solidFill>
                  <a:srgbClr val="0F2F56"/>
                </a:solidFill>
                <a:latin typeface="Montserrat Heavy"/>
                <a:ea typeface="Montserrat Heavy"/>
                <a:cs typeface="Montserrat Heavy"/>
                <a:sym typeface="Montserrat Heavy"/>
              </a:rPr>
              <a:t>PHÂN TÍCH </a:t>
            </a:r>
          </a:p>
          <a:p>
            <a:pPr algn="ctr">
              <a:lnSpc>
                <a:spcPts val="11799"/>
              </a:lnSpc>
            </a:pPr>
            <a:r>
              <a:rPr lang="en-US" sz="9999" b="1">
                <a:solidFill>
                  <a:srgbClr val="0F2F56"/>
                </a:solidFill>
                <a:latin typeface="Montserrat Heavy"/>
                <a:ea typeface="Montserrat Heavy"/>
                <a:cs typeface="Montserrat Heavy"/>
                <a:sym typeface="Montserrat Heavy"/>
              </a:rPr>
              <a:t>CHƯƠNG TRÌNH</a:t>
            </a:r>
          </a:p>
        </p:txBody>
      </p:sp>
      <p:sp>
        <p:nvSpPr>
          <p:cNvPr id="11" name="Rectangle: Rounded Corners 10">
            <a:extLst>
              <a:ext uri="{FF2B5EF4-FFF2-40B4-BE49-F238E27FC236}">
                <a16:creationId xmlns:a16="http://schemas.microsoft.com/office/drawing/2014/main" id="{398D946A-C706-582C-7CA4-301DBCA9AD7E}"/>
              </a:ext>
            </a:extLst>
          </p:cNvPr>
          <p:cNvSpPr/>
          <p:nvPr/>
        </p:nvSpPr>
        <p:spPr>
          <a:xfrm>
            <a:off x="1130470" y="5766976"/>
            <a:ext cx="4051130" cy="900524"/>
          </a:xfrm>
          <a:prstGeom prst="roundRect">
            <a:avLst/>
          </a:prstGeom>
          <a:solidFill>
            <a:srgbClr val="0F2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9"/>
          <p:cNvSpPr txBox="1"/>
          <p:nvPr/>
        </p:nvSpPr>
        <p:spPr>
          <a:xfrm>
            <a:off x="1123710" y="5996399"/>
            <a:ext cx="4122934" cy="647634"/>
          </a:xfrm>
          <a:prstGeom prst="rect">
            <a:avLst/>
          </a:prstGeom>
        </p:spPr>
        <p:txBody>
          <a:bodyPr lIns="0" tIns="0" rIns="0" bIns="0" rtlCol="0" anchor="t">
            <a:spAutoFit/>
          </a:bodyPr>
          <a:lstStyle/>
          <a:p>
            <a:pPr algn="ctr">
              <a:lnSpc>
                <a:spcPts val="4800"/>
              </a:lnSpc>
            </a:pPr>
            <a:r>
              <a:rPr lang="en-US" sz="5000" b="1">
                <a:solidFill>
                  <a:srgbClr val="FFFFFF"/>
                </a:solidFill>
                <a:latin typeface="Montserrat Ultra-Bold"/>
                <a:ea typeface="Montserrat Ultra-Bold"/>
                <a:cs typeface="Montserrat Ultra-Bold"/>
                <a:sym typeface="Montserrat Ultra-Bold"/>
              </a:rPr>
              <a:t>CHƯƠNG 3</a:t>
            </a:r>
          </a:p>
        </p:txBody>
      </p:sp>
      <p:sp>
        <p:nvSpPr>
          <p:cNvPr id="10" name="TextBox 10"/>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2F5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88721" y="2498513"/>
            <a:ext cx="5725083" cy="3220319"/>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4" name="Group 4"/>
          <p:cNvGrpSpPr>
            <a:grpSpLocks noChangeAspect="1"/>
          </p:cNvGrpSpPr>
          <p:nvPr/>
        </p:nvGrpSpPr>
        <p:grpSpPr>
          <a:xfrm>
            <a:off x="10998678" y="2498513"/>
            <a:ext cx="5725083" cy="3220319"/>
            <a:chOff x="0" y="0"/>
            <a:chExt cx="11289030" cy="6350000"/>
          </a:xfrm>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cstate="email">
                <a:extLst>
                  <a:ext uri="{28A0092B-C50C-407E-A947-70E740481C1C}">
                    <a14:useLocalDpi xmlns:a14="http://schemas.microsoft.com/office/drawing/2010/main"/>
                  </a:ext>
                </a:extLst>
              </a:blip>
              <a:stretch>
                <a:fillRect/>
              </a:stretch>
            </a:blipFill>
          </p:spPr>
        </p:sp>
      </p:grpSp>
      <p:sp>
        <p:nvSpPr>
          <p:cNvPr id="6" name="Freeform 6"/>
          <p:cNvSpPr/>
          <p:nvPr/>
        </p:nvSpPr>
        <p:spPr>
          <a:xfrm>
            <a:off x="9392832" y="3312397"/>
            <a:ext cx="39010" cy="6241581"/>
          </a:xfrm>
          <a:custGeom>
            <a:avLst/>
            <a:gdLst/>
            <a:ahLst/>
            <a:cxnLst/>
            <a:rect l="l" t="t" r="r" b="b"/>
            <a:pathLst>
              <a:path w="39010" h="6241581">
                <a:moveTo>
                  <a:pt x="0" y="0"/>
                </a:moveTo>
                <a:lnTo>
                  <a:pt x="39010" y="0"/>
                </a:lnTo>
                <a:lnTo>
                  <a:pt x="39010" y="6241581"/>
                </a:lnTo>
                <a:lnTo>
                  <a:pt x="0" y="6241581"/>
                </a:lnTo>
                <a:lnTo>
                  <a:pt x="0" y="0"/>
                </a:lnTo>
                <a:close/>
              </a:path>
            </a:pathLst>
          </a:custGeom>
          <a:blipFill>
            <a:blip r:embed="rId4">
              <a:extLst>
                <a:ext uri="{96DAC541-7B7A-43D3-8B79-37D633B846F1}">
                  <asvg:svgBlip xmlns:asvg="http://schemas.microsoft.com/office/drawing/2016/SVG/main" r:embed="rId5"/>
                </a:ext>
              </a:extLst>
            </a:blip>
            <a:stretch>
              <a:fillRect/>
            </a:stretch>
          </a:blipFill>
          <a:ln w="142875" cap="sq">
            <a:solidFill>
              <a:srgbClr val="FFFFFF"/>
            </a:solidFill>
            <a:prstDash val="solid"/>
            <a:miter/>
          </a:ln>
        </p:spPr>
      </p:sp>
      <p:grpSp>
        <p:nvGrpSpPr>
          <p:cNvPr id="7" name="Group 7"/>
          <p:cNvGrpSpPr/>
          <p:nvPr/>
        </p:nvGrpSpPr>
        <p:grpSpPr>
          <a:xfrm>
            <a:off x="10260517" y="4986755"/>
            <a:ext cx="2192137" cy="1057690"/>
            <a:chOff x="0" y="0"/>
            <a:chExt cx="2922849" cy="1410254"/>
          </a:xfrm>
        </p:grpSpPr>
        <p:grpSp>
          <p:nvGrpSpPr>
            <p:cNvPr id="8" name="Group 8"/>
            <p:cNvGrpSpPr/>
            <p:nvPr/>
          </p:nvGrpSpPr>
          <p:grpSpPr>
            <a:xfrm>
              <a:off x="0" y="0"/>
              <a:ext cx="2922849" cy="1410254"/>
              <a:chOff x="0" y="0"/>
              <a:chExt cx="577353" cy="278569"/>
            </a:xfrm>
          </p:grpSpPr>
          <p:sp>
            <p:nvSpPr>
              <p:cNvPr id="9" name="Freeform 9"/>
              <p:cNvSpPr/>
              <p:nvPr/>
            </p:nvSpPr>
            <p:spPr>
              <a:xfrm>
                <a:off x="0" y="0"/>
                <a:ext cx="577353" cy="278569"/>
              </a:xfrm>
              <a:custGeom>
                <a:avLst/>
                <a:gdLst/>
                <a:ahLst/>
                <a:cxnLst/>
                <a:rect l="l" t="t" r="r" b="b"/>
                <a:pathLst>
                  <a:path w="577353" h="278569">
                    <a:moveTo>
                      <a:pt x="139284" y="0"/>
                    </a:moveTo>
                    <a:lnTo>
                      <a:pt x="438069" y="0"/>
                    </a:lnTo>
                    <a:cubicBezTo>
                      <a:pt x="475009" y="0"/>
                      <a:pt x="510437" y="14675"/>
                      <a:pt x="536558" y="40795"/>
                    </a:cubicBezTo>
                    <a:cubicBezTo>
                      <a:pt x="562678" y="66916"/>
                      <a:pt x="577353" y="102344"/>
                      <a:pt x="577353" y="139284"/>
                    </a:cubicBezTo>
                    <a:lnTo>
                      <a:pt x="577353" y="139284"/>
                    </a:lnTo>
                    <a:cubicBezTo>
                      <a:pt x="577353" y="216209"/>
                      <a:pt x="514993" y="278569"/>
                      <a:pt x="438069" y="278569"/>
                    </a:cubicBezTo>
                    <a:lnTo>
                      <a:pt x="139284" y="278569"/>
                    </a:lnTo>
                    <a:cubicBezTo>
                      <a:pt x="102344" y="278569"/>
                      <a:pt x="66916" y="263894"/>
                      <a:pt x="40795" y="237773"/>
                    </a:cubicBezTo>
                    <a:cubicBezTo>
                      <a:pt x="14675" y="211652"/>
                      <a:pt x="0" y="176225"/>
                      <a:pt x="0" y="139284"/>
                    </a:cubicBezTo>
                    <a:lnTo>
                      <a:pt x="0" y="139284"/>
                    </a:lnTo>
                    <a:cubicBezTo>
                      <a:pt x="0" y="102344"/>
                      <a:pt x="14675" y="66916"/>
                      <a:pt x="40795" y="40795"/>
                    </a:cubicBezTo>
                    <a:cubicBezTo>
                      <a:pt x="66916" y="14675"/>
                      <a:pt x="102344" y="0"/>
                      <a:pt x="139284" y="0"/>
                    </a:cubicBezTo>
                    <a:close/>
                  </a:path>
                </a:pathLst>
              </a:custGeom>
              <a:solidFill>
                <a:srgbClr val="0F2F56"/>
              </a:solidFill>
            </p:spPr>
          </p:sp>
          <p:sp>
            <p:nvSpPr>
              <p:cNvPr id="10" name="TextBox 10"/>
              <p:cNvSpPr txBox="1"/>
              <p:nvPr/>
            </p:nvSpPr>
            <p:spPr>
              <a:xfrm>
                <a:off x="0" y="-57150"/>
                <a:ext cx="577353" cy="335719"/>
              </a:xfrm>
              <a:prstGeom prst="rect">
                <a:avLst/>
              </a:prstGeom>
            </p:spPr>
            <p:txBody>
              <a:bodyPr lIns="50800" tIns="50800" rIns="50800" bIns="50800" rtlCol="0" anchor="ctr"/>
              <a:lstStyle/>
              <a:p>
                <a:pPr algn="ctr">
                  <a:lnSpc>
                    <a:spcPts val="2520"/>
                  </a:lnSpc>
                </a:pPr>
                <a:endParaRPr/>
              </a:p>
            </p:txBody>
          </p:sp>
        </p:grpSp>
        <p:sp>
          <p:nvSpPr>
            <p:cNvPr id="11" name="TextBox 11"/>
            <p:cNvSpPr txBox="1"/>
            <p:nvPr/>
          </p:nvSpPr>
          <p:spPr>
            <a:xfrm>
              <a:off x="69091" y="393661"/>
              <a:ext cx="2784667" cy="722886"/>
            </a:xfrm>
            <a:prstGeom prst="rect">
              <a:avLst/>
            </a:prstGeom>
          </p:spPr>
          <p:txBody>
            <a:bodyPr lIns="0" tIns="0" rIns="0" bIns="0" rtlCol="0" anchor="t">
              <a:spAutoFit/>
            </a:bodyPr>
            <a:lstStyle/>
            <a:p>
              <a:pPr algn="ctr">
                <a:lnSpc>
                  <a:spcPts val="3999"/>
                </a:lnSpc>
              </a:pPr>
              <a:r>
                <a:rPr lang="en-US" sz="3999" b="1">
                  <a:solidFill>
                    <a:srgbClr val="FFFFFF"/>
                  </a:solidFill>
                  <a:latin typeface="Montserrat Ultra-Bold"/>
                  <a:ea typeface="Montserrat Ultra-Bold"/>
                  <a:cs typeface="Montserrat Ultra-Bold"/>
                  <a:sym typeface="Montserrat Ultra-Bold"/>
                </a:rPr>
                <a:t>User</a:t>
              </a:r>
            </a:p>
          </p:txBody>
        </p:sp>
      </p:grpSp>
      <p:sp>
        <p:nvSpPr>
          <p:cNvPr id="12" name="TextBox 12"/>
          <p:cNvSpPr txBox="1"/>
          <p:nvPr/>
        </p:nvSpPr>
        <p:spPr>
          <a:xfrm>
            <a:off x="1028700" y="890804"/>
            <a:ext cx="11063374" cy="647634"/>
          </a:xfrm>
          <a:prstGeom prst="rect">
            <a:avLst/>
          </a:prstGeom>
        </p:spPr>
        <p:txBody>
          <a:bodyPr lIns="0" tIns="0" rIns="0" bIns="0" rtlCol="0" anchor="t">
            <a:spAutoFit/>
          </a:bodyPr>
          <a:lstStyle/>
          <a:p>
            <a:pPr algn="l">
              <a:lnSpc>
                <a:spcPts val="4800"/>
              </a:lnSpc>
            </a:pPr>
            <a:r>
              <a:rPr lang="en-US" sz="5000" b="1">
                <a:solidFill>
                  <a:srgbClr val="FFFFFF"/>
                </a:solidFill>
                <a:latin typeface="Montserrat Ultra-Bold"/>
                <a:ea typeface="Montserrat Ultra-Bold"/>
                <a:cs typeface="Montserrat Ultra-Bold"/>
                <a:sym typeface="Montserrat Ultra-Bold"/>
              </a:rPr>
              <a:t>CÁC TÁC NHÂN CỦA HỆ THỐNG</a:t>
            </a:r>
          </a:p>
        </p:txBody>
      </p:sp>
      <p:sp>
        <p:nvSpPr>
          <p:cNvPr id="13" name="TextBox 13"/>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FFFFFF"/>
                </a:solidFill>
                <a:latin typeface="Poppins Bold"/>
                <a:ea typeface="Poppins Bold"/>
                <a:cs typeface="Poppins Bold"/>
                <a:sym typeface="Poppins Bold"/>
              </a:rPr>
              <a:t>GROUP 8</a:t>
            </a:r>
          </a:p>
        </p:txBody>
      </p:sp>
      <p:grpSp>
        <p:nvGrpSpPr>
          <p:cNvPr id="14" name="Group 14"/>
          <p:cNvGrpSpPr/>
          <p:nvPr/>
        </p:nvGrpSpPr>
        <p:grpSpPr>
          <a:xfrm>
            <a:off x="998869" y="5022081"/>
            <a:ext cx="2497747" cy="987040"/>
            <a:chOff x="0" y="0"/>
            <a:chExt cx="657843" cy="259961"/>
          </a:xfrm>
        </p:grpSpPr>
        <p:sp>
          <p:nvSpPr>
            <p:cNvPr id="15" name="Freeform 15"/>
            <p:cNvSpPr/>
            <p:nvPr/>
          </p:nvSpPr>
          <p:spPr>
            <a:xfrm>
              <a:off x="0" y="0"/>
              <a:ext cx="657843" cy="259961"/>
            </a:xfrm>
            <a:custGeom>
              <a:avLst/>
              <a:gdLst/>
              <a:ahLst/>
              <a:cxnLst/>
              <a:rect l="l" t="t" r="r" b="b"/>
              <a:pathLst>
                <a:path w="657843" h="259961">
                  <a:moveTo>
                    <a:pt x="129981" y="0"/>
                  </a:moveTo>
                  <a:lnTo>
                    <a:pt x="527862" y="0"/>
                  </a:lnTo>
                  <a:cubicBezTo>
                    <a:pt x="562335" y="0"/>
                    <a:pt x="595396" y="13694"/>
                    <a:pt x="619772" y="38070"/>
                  </a:cubicBezTo>
                  <a:cubicBezTo>
                    <a:pt x="644149" y="62447"/>
                    <a:pt x="657843" y="95508"/>
                    <a:pt x="657843" y="129981"/>
                  </a:cubicBezTo>
                  <a:lnTo>
                    <a:pt x="657843" y="129981"/>
                  </a:lnTo>
                  <a:cubicBezTo>
                    <a:pt x="657843" y="164454"/>
                    <a:pt x="644149" y="197515"/>
                    <a:pt x="619772" y="221891"/>
                  </a:cubicBezTo>
                  <a:cubicBezTo>
                    <a:pt x="595396" y="246267"/>
                    <a:pt x="562335" y="259961"/>
                    <a:pt x="527862" y="259961"/>
                  </a:cubicBezTo>
                  <a:lnTo>
                    <a:pt x="129981" y="259961"/>
                  </a:lnTo>
                  <a:cubicBezTo>
                    <a:pt x="95508" y="259961"/>
                    <a:pt x="62447" y="246267"/>
                    <a:pt x="38070" y="221891"/>
                  </a:cubicBezTo>
                  <a:cubicBezTo>
                    <a:pt x="13694" y="197515"/>
                    <a:pt x="0" y="164454"/>
                    <a:pt x="0" y="129981"/>
                  </a:cubicBezTo>
                  <a:lnTo>
                    <a:pt x="0" y="129981"/>
                  </a:lnTo>
                  <a:cubicBezTo>
                    <a:pt x="0" y="95508"/>
                    <a:pt x="13694" y="62447"/>
                    <a:pt x="38070" y="38070"/>
                  </a:cubicBezTo>
                  <a:cubicBezTo>
                    <a:pt x="62447" y="13694"/>
                    <a:pt x="95508" y="0"/>
                    <a:pt x="129981" y="0"/>
                  </a:cubicBezTo>
                  <a:close/>
                </a:path>
              </a:pathLst>
            </a:custGeom>
            <a:solidFill>
              <a:srgbClr val="0F2F56"/>
            </a:solidFill>
          </p:spPr>
        </p:sp>
        <p:sp>
          <p:nvSpPr>
            <p:cNvPr id="16" name="TextBox 16"/>
            <p:cNvSpPr txBox="1"/>
            <p:nvPr/>
          </p:nvSpPr>
          <p:spPr>
            <a:xfrm>
              <a:off x="0" y="-57150"/>
              <a:ext cx="657843" cy="317111"/>
            </a:xfrm>
            <a:prstGeom prst="rect">
              <a:avLst/>
            </a:prstGeom>
          </p:spPr>
          <p:txBody>
            <a:bodyPr lIns="50800" tIns="50800" rIns="50800" bIns="50800" rtlCol="0" anchor="ctr"/>
            <a:lstStyle/>
            <a:p>
              <a:pPr algn="ctr">
                <a:lnSpc>
                  <a:spcPts val="2520"/>
                </a:lnSpc>
              </a:pPr>
              <a:endParaRPr/>
            </a:p>
          </p:txBody>
        </p:sp>
      </p:grpSp>
      <p:sp>
        <p:nvSpPr>
          <p:cNvPr id="17" name="TextBox 17"/>
          <p:cNvSpPr txBox="1"/>
          <p:nvPr/>
        </p:nvSpPr>
        <p:spPr>
          <a:xfrm>
            <a:off x="933367" y="5302242"/>
            <a:ext cx="2628751" cy="520733"/>
          </a:xfrm>
          <a:prstGeom prst="rect">
            <a:avLst/>
          </a:prstGeom>
        </p:spPr>
        <p:txBody>
          <a:bodyPr lIns="0" tIns="0" rIns="0" bIns="0" rtlCol="0" anchor="t">
            <a:spAutoFit/>
          </a:bodyPr>
          <a:lstStyle/>
          <a:p>
            <a:pPr algn="ctr">
              <a:lnSpc>
                <a:spcPts val="3999"/>
              </a:lnSpc>
            </a:pPr>
            <a:r>
              <a:rPr lang="en-US" sz="3999" b="1">
                <a:solidFill>
                  <a:srgbClr val="FFFFFF"/>
                </a:solidFill>
                <a:latin typeface="Montserrat Ultra-Bold"/>
                <a:ea typeface="Montserrat Ultra-Bold"/>
                <a:cs typeface="Montserrat Ultra-Bold"/>
                <a:sym typeface="Montserrat Ultra-Bold"/>
              </a:rPr>
              <a:t>Admin</a:t>
            </a:r>
          </a:p>
        </p:txBody>
      </p:sp>
      <p:sp>
        <p:nvSpPr>
          <p:cNvPr id="18" name="TextBox 18"/>
          <p:cNvSpPr txBox="1"/>
          <p:nvPr/>
        </p:nvSpPr>
        <p:spPr>
          <a:xfrm>
            <a:off x="2033513" y="6419655"/>
            <a:ext cx="5692864" cy="1984377"/>
          </a:xfrm>
          <a:prstGeom prst="rect">
            <a:avLst/>
          </a:prstGeom>
        </p:spPr>
        <p:txBody>
          <a:bodyPr lIns="0" tIns="0" rIns="0" bIns="0" rtlCol="0" anchor="t">
            <a:spAutoFit/>
          </a:bodyPr>
          <a:lstStyle/>
          <a:p>
            <a:pPr algn="ctr">
              <a:lnSpc>
                <a:spcPts val="5269"/>
              </a:lnSpc>
            </a:pPr>
            <a:r>
              <a:rPr lang="en-US" sz="3099">
                <a:solidFill>
                  <a:srgbClr val="FFFFFF"/>
                </a:solidFill>
                <a:latin typeface="Montserrat" pitchFamily="2" charset="-93"/>
                <a:ea typeface="Poppins"/>
                <a:cs typeface="Poppins"/>
                <a:sym typeface="Poppins"/>
              </a:rPr>
              <a:t>Xem, sửa, xóa các trận đấu và xem doanh thu, hóa đơn,  chăm sóc khách hàng</a:t>
            </a:r>
          </a:p>
        </p:txBody>
      </p:sp>
      <p:sp>
        <p:nvSpPr>
          <p:cNvPr id="19" name="TextBox 19"/>
          <p:cNvSpPr txBox="1"/>
          <p:nvPr/>
        </p:nvSpPr>
        <p:spPr>
          <a:xfrm>
            <a:off x="11158933" y="6419655"/>
            <a:ext cx="5404572" cy="1984377"/>
          </a:xfrm>
          <a:prstGeom prst="rect">
            <a:avLst/>
          </a:prstGeom>
        </p:spPr>
        <p:txBody>
          <a:bodyPr lIns="0" tIns="0" rIns="0" bIns="0" rtlCol="0" anchor="t">
            <a:spAutoFit/>
          </a:bodyPr>
          <a:lstStyle/>
          <a:p>
            <a:pPr algn="ctr">
              <a:lnSpc>
                <a:spcPts val="5269"/>
              </a:lnSpc>
            </a:pPr>
            <a:r>
              <a:rPr lang="en-US" sz="3099">
                <a:solidFill>
                  <a:srgbClr val="FFFFFF"/>
                </a:solidFill>
                <a:latin typeface="Montserrat" pitchFamily="2" charset="-93"/>
                <a:ea typeface="Poppins"/>
                <a:cs typeface="Poppins"/>
                <a:sym typeface="Poppins"/>
              </a:rPr>
              <a:t>Xem và mua vé các trận đấu, xem lại thông tin cá nhân và liên hệ hỗ trợ</a:t>
            </a:r>
          </a:p>
        </p:txBody>
      </p:sp>
      <p:grpSp>
        <p:nvGrpSpPr>
          <p:cNvPr id="20" name="Group 20"/>
          <p:cNvGrpSpPr/>
          <p:nvPr/>
        </p:nvGrpSpPr>
        <p:grpSpPr>
          <a:xfrm>
            <a:off x="7954467" y="5208226"/>
            <a:ext cx="614749" cy="61474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BF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23" name="Group 23"/>
          <p:cNvGrpSpPr/>
          <p:nvPr/>
        </p:nvGrpSpPr>
        <p:grpSpPr>
          <a:xfrm>
            <a:off x="7726377" y="5822975"/>
            <a:ext cx="307374" cy="3073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grpSp>
        <p:nvGrpSpPr>
          <p:cNvPr id="26" name="Group 26"/>
          <p:cNvGrpSpPr/>
          <p:nvPr/>
        </p:nvGrpSpPr>
        <p:grpSpPr>
          <a:xfrm>
            <a:off x="17182094" y="5208226"/>
            <a:ext cx="614749" cy="61474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BFA"/>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29" name="Group 29"/>
          <p:cNvGrpSpPr/>
          <p:nvPr/>
        </p:nvGrpSpPr>
        <p:grpSpPr>
          <a:xfrm>
            <a:off x="16954004" y="5822975"/>
            <a:ext cx="307374" cy="3073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32" name="TextBox 32"/>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6330" y="3091486"/>
            <a:ext cx="3227153" cy="2553019"/>
            <a:chOff x="0" y="0"/>
            <a:chExt cx="1294306" cy="1023933"/>
          </a:xfrm>
        </p:grpSpPr>
        <p:sp>
          <p:nvSpPr>
            <p:cNvPr id="3" name="Freeform 3"/>
            <p:cNvSpPr/>
            <p:nvPr/>
          </p:nvSpPr>
          <p:spPr>
            <a:xfrm>
              <a:off x="0" y="0"/>
              <a:ext cx="1294306" cy="1023933"/>
            </a:xfrm>
            <a:custGeom>
              <a:avLst/>
              <a:gdLst/>
              <a:ahLst/>
              <a:cxnLst/>
              <a:rect l="l" t="t" r="r" b="b"/>
              <a:pathLst>
                <a:path w="1294306" h="1023933">
                  <a:moveTo>
                    <a:pt x="107955" y="0"/>
                  </a:moveTo>
                  <a:lnTo>
                    <a:pt x="1186351" y="0"/>
                  </a:lnTo>
                  <a:cubicBezTo>
                    <a:pt x="1214983" y="0"/>
                    <a:pt x="1242441" y="11374"/>
                    <a:pt x="1262687" y="31619"/>
                  </a:cubicBezTo>
                  <a:cubicBezTo>
                    <a:pt x="1282932" y="51865"/>
                    <a:pt x="1294306" y="79323"/>
                    <a:pt x="1294306" y="107955"/>
                  </a:cubicBezTo>
                  <a:lnTo>
                    <a:pt x="1294306" y="915978"/>
                  </a:lnTo>
                  <a:cubicBezTo>
                    <a:pt x="1294306" y="944609"/>
                    <a:pt x="1282932" y="972068"/>
                    <a:pt x="1262687" y="992314"/>
                  </a:cubicBezTo>
                  <a:cubicBezTo>
                    <a:pt x="1242441" y="1012559"/>
                    <a:pt x="1214983" y="1023933"/>
                    <a:pt x="1186351" y="1023933"/>
                  </a:cubicBezTo>
                  <a:lnTo>
                    <a:pt x="107955" y="1023933"/>
                  </a:lnTo>
                  <a:cubicBezTo>
                    <a:pt x="79323" y="1023933"/>
                    <a:pt x="51865" y="1012559"/>
                    <a:pt x="31619" y="992314"/>
                  </a:cubicBezTo>
                  <a:cubicBezTo>
                    <a:pt x="11374" y="972068"/>
                    <a:pt x="0" y="944609"/>
                    <a:pt x="0" y="915978"/>
                  </a:cubicBezTo>
                  <a:lnTo>
                    <a:pt x="0" y="107955"/>
                  </a:lnTo>
                  <a:cubicBezTo>
                    <a:pt x="0" y="79323"/>
                    <a:pt x="11374" y="51865"/>
                    <a:pt x="31619" y="31619"/>
                  </a:cubicBezTo>
                  <a:cubicBezTo>
                    <a:pt x="51865" y="11374"/>
                    <a:pt x="79323" y="0"/>
                    <a:pt x="107955" y="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4" name="Group 4"/>
          <p:cNvGrpSpPr/>
          <p:nvPr/>
        </p:nvGrpSpPr>
        <p:grpSpPr>
          <a:xfrm>
            <a:off x="7495523" y="3091486"/>
            <a:ext cx="3282993" cy="2553019"/>
            <a:chOff x="0" y="0"/>
            <a:chExt cx="1316702" cy="1023933"/>
          </a:xfrm>
        </p:grpSpPr>
        <p:sp>
          <p:nvSpPr>
            <p:cNvPr id="5" name="Freeform 5"/>
            <p:cNvSpPr/>
            <p:nvPr/>
          </p:nvSpPr>
          <p:spPr>
            <a:xfrm>
              <a:off x="0" y="0"/>
              <a:ext cx="1316702" cy="1023933"/>
            </a:xfrm>
            <a:custGeom>
              <a:avLst/>
              <a:gdLst/>
              <a:ahLst/>
              <a:cxnLst/>
              <a:rect l="l" t="t" r="r" b="b"/>
              <a:pathLst>
                <a:path w="1316702" h="1023933">
                  <a:moveTo>
                    <a:pt x="106119" y="0"/>
                  </a:moveTo>
                  <a:lnTo>
                    <a:pt x="1210583" y="0"/>
                  </a:lnTo>
                  <a:cubicBezTo>
                    <a:pt x="1269191" y="0"/>
                    <a:pt x="1316702" y="47511"/>
                    <a:pt x="1316702" y="106119"/>
                  </a:cubicBezTo>
                  <a:lnTo>
                    <a:pt x="1316702" y="917814"/>
                  </a:lnTo>
                  <a:cubicBezTo>
                    <a:pt x="1316702" y="976422"/>
                    <a:pt x="1269191" y="1023933"/>
                    <a:pt x="1210583" y="1023933"/>
                  </a:cubicBezTo>
                  <a:lnTo>
                    <a:pt x="106119" y="1023933"/>
                  </a:lnTo>
                  <a:cubicBezTo>
                    <a:pt x="47511" y="1023933"/>
                    <a:pt x="0" y="976422"/>
                    <a:pt x="0" y="917814"/>
                  </a:cubicBezTo>
                  <a:lnTo>
                    <a:pt x="0" y="106119"/>
                  </a:lnTo>
                  <a:cubicBezTo>
                    <a:pt x="0" y="47511"/>
                    <a:pt x="47511" y="0"/>
                    <a:pt x="106119" y="0"/>
                  </a:cubicBezTo>
                  <a:close/>
                </a:path>
              </a:pathLst>
            </a:custGeom>
            <a:blipFill>
              <a:blip r:embed="rId3" cstate="email">
                <a:extLst>
                  <a:ext uri="{28A0092B-C50C-407E-A947-70E740481C1C}">
                    <a14:useLocalDpi xmlns:a14="http://schemas.microsoft.com/office/drawing/2010/main"/>
                  </a:ext>
                </a:extLst>
              </a:blip>
              <a:stretch>
                <a:fillRect/>
              </a:stretch>
            </a:blipFill>
          </p:spPr>
        </p:sp>
      </p:grpSp>
      <p:grpSp>
        <p:nvGrpSpPr>
          <p:cNvPr id="6" name="Group 6"/>
          <p:cNvGrpSpPr/>
          <p:nvPr/>
        </p:nvGrpSpPr>
        <p:grpSpPr>
          <a:xfrm>
            <a:off x="11434716" y="3091486"/>
            <a:ext cx="3296953" cy="2553019"/>
            <a:chOff x="0" y="0"/>
            <a:chExt cx="1322301" cy="1023933"/>
          </a:xfrm>
        </p:grpSpPr>
        <p:sp>
          <p:nvSpPr>
            <p:cNvPr id="7" name="Freeform 7"/>
            <p:cNvSpPr/>
            <p:nvPr/>
          </p:nvSpPr>
          <p:spPr>
            <a:xfrm>
              <a:off x="0" y="0"/>
              <a:ext cx="1322300" cy="1023933"/>
            </a:xfrm>
            <a:custGeom>
              <a:avLst/>
              <a:gdLst/>
              <a:ahLst/>
              <a:cxnLst/>
              <a:rect l="l" t="t" r="r" b="b"/>
              <a:pathLst>
                <a:path w="1322300" h="1023933">
                  <a:moveTo>
                    <a:pt x="105669" y="0"/>
                  </a:moveTo>
                  <a:lnTo>
                    <a:pt x="1216631" y="0"/>
                  </a:lnTo>
                  <a:cubicBezTo>
                    <a:pt x="1274991" y="0"/>
                    <a:pt x="1322300" y="47310"/>
                    <a:pt x="1322300" y="105669"/>
                  </a:cubicBezTo>
                  <a:lnTo>
                    <a:pt x="1322300" y="918264"/>
                  </a:lnTo>
                  <a:cubicBezTo>
                    <a:pt x="1322300" y="976623"/>
                    <a:pt x="1274991" y="1023933"/>
                    <a:pt x="1216631" y="1023933"/>
                  </a:cubicBezTo>
                  <a:lnTo>
                    <a:pt x="105669" y="1023933"/>
                  </a:lnTo>
                  <a:cubicBezTo>
                    <a:pt x="47310" y="1023933"/>
                    <a:pt x="0" y="976623"/>
                    <a:pt x="0" y="918264"/>
                  </a:cubicBezTo>
                  <a:lnTo>
                    <a:pt x="0" y="105669"/>
                  </a:lnTo>
                  <a:cubicBezTo>
                    <a:pt x="0" y="47310"/>
                    <a:pt x="47310" y="0"/>
                    <a:pt x="105669" y="0"/>
                  </a:cubicBezTo>
                  <a:close/>
                </a:path>
              </a:pathLst>
            </a:custGeom>
            <a:blipFill>
              <a:blip r:embed="rId4" cstate="email">
                <a:extLst>
                  <a:ext uri="{28A0092B-C50C-407E-A947-70E740481C1C}">
                    <a14:useLocalDpi xmlns:a14="http://schemas.microsoft.com/office/drawing/2010/main"/>
                  </a:ext>
                </a:extLst>
              </a:blip>
              <a:stretch>
                <a:fillRect/>
              </a:stretch>
            </a:blipFill>
          </p:spPr>
        </p:sp>
      </p:grpSp>
      <p:grpSp>
        <p:nvGrpSpPr>
          <p:cNvPr id="8" name="Group 8"/>
          <p:cNvGrpSpPr/>
          <p:nvPr/>
        </p:nvGrpSpPr>
        <p:grpSpPr>
          <a:xfrm>
            <a:off x="6607911" y="3793705"/>
            <a:ext cx="1148582" cy="114858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1" name="Group 11"/>
          <p:cNvGrpSpPr/>
          <p:nvPr/>
        </p:nvGrpSpPr>
        <p:grpSpPr>
          <a:xfrm>
            <a:off x="10526870" y="3793705"/>
            <a:ext cx="1148582" cy="114858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4" name="Freeform 14"/>
          <p:cNvSpPr/>
          <p:nvPr/>
        </p:nvSpPr>
        <p:spPr>
          <a:xfrm rot="1660533">
            <a:off x="6783484" y="4105151"/>
            <a:ext cx="811877" cy="525690"/>
          </a:xfrm>
          <a:custGeom>
            <a:avLst/>
            <a:gdLst/>
            <a:ahLst/>
            <a:cxnLst/>
            <a:rect l="l" t="t" r="r" b="b"/>
            <a:pathLst>
              <a:path w="811877" h="525690">
                <a:moveTo>
                  <a:pt x="0" y="0"/>
                </a:moveTo>
                <a:lnTo>
                  <a:pt x="811877" y="0"/>
                </a:lnTo>
                <a:lnTo>
                  <a:pt x="811877" y="525690"/>
                </a:lnTo>
                <a:lnTo>
                  <a:pt x="0" y="525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rot="-1827944" flipV="1">
            <a:off x="10695223" y="4153496"/>
            <a:ext cx="811877" cy="525690"/>
          </a:xfrm>
          <a:custGeom>
            <a:avLst/>
            <a:gdLst/>
            <a:ahLst/>
            <a:cxnLst/>
            <a:rect l="l" t="t" r="r" b="b"/>
            <a:pathLst>
              <a:path w="811877" h="525690">
                <a:moveTo>
                  <a:pt x="0" y="525691"/>
                </a:moveTo>
                <a:lnTo>
                  <a:pt x="811877" y="525691"/>
                </a:lnTo>
                <a:lnTo>
                  <a:pt x="811877" y="0"/>
                </a:lnTo>
                <a:lnTo>
                  <a:pt x="0" y="0"/>
                </a:lnTo>
                <a:lnTo>
                  <a:pt x="0" y="525691"/>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3205253" y="567639"/>
            <a:ext cx="614749" cy="61474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12977163" y="1182387"/>
            <a:ext cx="307374" cy="30737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474593" y="1643760"/>
            <a:ext cx="3951360" cy="1125267"/>
            <a:chOff x="0" y="0"/>
            <a:chExt cx="5268481" cy="1500356"/>
          </a:xfrm>
        </p:grpSpPr>
        <p:grpSp>
          <p:nvGrpSpPr>
            <p:cNvPr id="23" name="Group 23"/>
            <p:cNvGrpSpPr/>
            <p:nvPr/>
          </p:nvGrpSpPr>
          <p:grpSpPr>
            <a:xfrm rot="-4090374">
              <a:off x="122998" y="122998"/>
              <a:ext cx="819665" cy="81966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26" name="Group 26"/>
            <p:cNvGrpSpPr/>
            <p:nvPr/>
          </p:nvGrpSpPr>
          <p:grpSpPr>
            <a:xfrm rot="-4090374">
              <a:off x="709328" y="1029025"/>
              <a:ext cx="409832" cy="40983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29" name="Group 29"/>
            <p:cNvGrpSpPr/>
            <p:nvPr/>
          </p:nvGrpSpPr>
          <p:grpSpPr>
            <a:xfrm>
              <a:off x="1410736" y="235648"/>
              <a:ext cx="3857745" cy="1264708"/>
              <a:chOff x="0" y="0"/>
              <a:chExt cx="832995" cy="273086"/>
            </a:xfrm>
          </p:grpSpPr>
          <p:sp>
            <p:nvSpPr>
              <p:cNvPr id="30" name="Freeform 30"/>
              <p:cNvSpPr/>
              <p:nvPr/>
            </p:nvSpPr>
            <p:spPr>
              <a:xfrm>
                <a:off x="0" y="0"/>
                <a:ext cx="832995" cy="273086"/>
              </a:xfrm>
              <a:custGeom>
                <a:avLst/>
                <a:gdLst/>
                <a:ahLst/>
                <a:cxnLst/>
                <a:rect l="l" t="t" r="r" b="b"/>
                <a:pathLst>
                  <a:path w="832995" h="273086">
                    <a:moveTo>
                      <a:pt x="0" y="0"/>
                    </a:moveTo>
                    <a:lnTo>
                      <a:pt x="832995" y="0"/>
                    </a:lnTo>
                    <a:lnTo>
                      <a:pt x="832995" y="273086"/>
                    </a:lnTo>
                    <a:lnTo>
                      <a:pt x="0" y="273086"/>
                    </a:lnTo>
                    <a:close/>
                  </a:path>
                </a:pathLst>
              </a:custGeom>
              <a:solidFill>
                <a:srgbClr val="0F2F56"/>
              </a:solidFill>
            </p:spPr>
          </p:sp>
          <p:sp>
            <p:nvSpPr>
              <p:cNvPr id="31" name="TextBox 31"/>
              <p:cNvSpPr txBox="1"/>
              <p:nvPr/>
            </p:nvSpPr>
            <p:spPr>
              <a:xfrm>
                <a:off x="0" y="-57150"/>
                <a:ext cx="832995" cy="330236"/>
              </a:xfrm>
              <a:prstGeom prst="rect">
                <a:avLst/>
              </a:prstGeom>
            </p:spPr>
            <p:txBody>
              <a:bodyPr lIns="46472" tIns="46472" rIns="46472" bIns="46472" rtlCol="0" anchor="ctr"/>
              <a:lstStyle/>
              <a:p>
                <a:pPr algn="ctr">
                  <a:lnSpc>
                    <a:spcPts val="2520"/>
                  </a:lnSpc>
                </a:pPr>
                <a:endParaRPr/>
              </a:p>
            </p:txBody>
          </p:sp>
        </p:grpSp>
        <p:sp>
          <p:nvSpPr>
            <p:cNvPr id="32" name="TextBox 32"/>
            <p:cNvSpPr txBox="1"/>
            <p:nvPr/>
          </p:nvSpPr>
          <p:spPr>
            <a:xfrm>
              <a:off x="1410736" y="534137"/>
              <a:ext cx="3857745" cy="663517"/>
            </a:xfrm>
            <a:prstGeom prst="rect">
              <a:avLst/>
            </a:prstGeom>
          </p:spPr>
          <p:txBody>
            <a:bodyPr lIns="0" tIns="0" rIns="0" bIns="0" rtlCol="0" anchor="t">
              <a:spAutoFit/>
            </a:bodyPr>
            <a:lstStyle/>
            <a:p>
              <a:pPr algn="ctr">
                <a:lnSpc>
                  <a:spcPts val="3659"/>
                </a:lnSpc>
              </a:pPr>
              <a:r>
                <a:rPr lang="en-US" sz="3659" b="1">
                  <a:solidFill>
                    <a:srgbClr val="FFFFFF"/>
                  </a:solidFill>
                  <a:latin typeface="Montserrat Ultra-Bold"/>
                  <a:ea typeface="Montserrat Ultra-Bold"/>
                  <a:cs typeface="Montserrat Ultra-Bold"/>
                  <a:sym typeface="Montserrat Ultra-Bold"/>
                </a:rPr>
                <a:t>Admin</a:t>
              </a:r>
            </a:p>
          </p:txBody>
        </p:sp>
      </p:grpSp>
      <p:sp>
        <p:nvSpPr>
          <p:cNvPr id="33" name="TextBox 33"/>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F2F56"/>
                </a:solidFill>
                <a:latin typeface="Poppins Bold"/>
                <a:ea typeface="Poppins Bold"/>
                <a:cs typeface="Poppins Bold"/>
                <a:sym typeface="Poppins Bold"/>
              </a:rPr>
              <a:t>GROUP 8</a:t>
            </a:r>
          </a:p>
        </p:txBody>
      </p:sp>
      <p:sp>
        <p:nvSpPr>
          <p:cNvPr id="34" name="TextBox 34"/>
          <p:cNvSpPr txBox="1"/>
          <p:nvPr/>
        </p:nvSpPr>
        <p:spPr>
          <a:xfrm>
            <a:off x="757458" y="673667"/>
            <a:ext cx="12008474" cy="647634"/>
          </a:xfrm>
          <a:prstGeom prst="rect">
            <a:avLst/>
          </a:prstGeom>
        </p:spPr>
        <p:txBody>
          <a:bodyPr lIns="0" tIns="0" rIns="0" bIns="0" rtlCol="0" anchor="t">
            <a:spAutoFit/>
          </a:bodyPr>
          <a:lstStyle/>
          <a:p>
            <a:pPr algn="l">
              <a:lnSpc>
                <a:spcPts val="4800"/>
              </a:lnSpc>
            </a:pPr>
            <a:r>
              <a:rPr lang="en-US" sz="5000" b="1">
                <a:solidFill>
                  <a:srgbClr val="0F2F56"/>
                </a:solidFill>
                <a:latin typeface="Montserrat Ultra-Bold"/>
                <a:ea typeface="Montserrat Ultra-Bold"/>
                <a:cs typeface="Montserrat Ultra-Bold"/>
                <a:sym typeface="Montserrat Ultra-Bold"/>
              </a:rPr>
              <a:t>CÁC QUY TRÌNH NGHIỆP VỤ CHÍNH</a:t>
            </a:r>
          </a:p>
        </p:txBody>
      </p:sp>
      <p:sp>
        <p:nvSpPr>
          <p:cNvPr id="35" name="TextBox 35"/>
          <p:cNvSpPr txBox="1"/>
          <p:nvPr/>
        </p:nvSpPr>
        <p:spPr>
          <a:xfrm>
            <a:off x="3484044" y="5619421"/>
            <a:ext cx="3308160" cy="483146"/>
          </a:xfrm>
          <a:prstGeom prst="rect">
            <a:avLst/>
          </a:prstGeom>
        </p:spPr>
        <p:txBody>
          <a:bodyPr wrap="square" lIns="0" tIns="0" rIns="0" bIns="0" rtlCol="0" anchor="t">
            <a:spAutoFit/>
          </a:bodyPr>
          <a:lstStyle/>
          <a:p>
            <a:pPr algn="just">
              <a:lnSpc>
                <a:spcPts val="4249"/>
              </a:lnSpc>
            </a:pPr>
            <a:r>
              <a:rPr lang="en-US" sz="2499" b="1" dirty="0">
                <a:solidFill>
                  <a:srgbClr val="000000"/>
                </a:solidFill>
                <a:latin typeface="Montserrat" pitchFamily="2" charset="-93"/>
                <a:ea typeface="Poppins Bold"/>
                <a:cs typeface="Poppins Bold"/>
                <a:sym typeface="Poppins Bold"/>
              </a:rPr>
              <a:t>Theo </a:t>
            </a:r>
            <a:r>
              <a:rPr lang="en-US" sz="2499" b="1" dirty="0" err="1">
                <a:solidFill>
                  <a:srgbClr val="000000"/>
                </a:solidFill>
                <a:latin typeface="Montserrat" pitchFamily="2" charset="-93"/>
                <a:ea typeface="Poppins Bold"/>
                <a:cs typeface="Poppins Bold"/>
                <a:sym typeface="Poppins Bold"/>
              </a:rPr>
              <a:t>dõi</a:t>
            </a:r>
            <a:r>
              <a:rPr lang="en-US" sz="2499" b="1" dirty="0">
                <a:solidFill>
                  <a:srgbClr val="000000"/>
                </a:solidFill>
                <a:latin typeface="Montserrat" pitchFamily="2" charset="-93"/>
                <a:ea typeface="Poppins Bold"/>
                <a:cs typeface="Poppins Bold"/>
                <a:sym typeface="Poppins Bold"/>
              </a:rPr>
              <a:t> </a:t>
            </a:r>
            <a:r>
              <a:rPr lang="en-US" sz="2499" b="1" dirty="0" err="1">
                <a:solidFill>
                  <a:srgbClr val="000000"/>
                </a:solidFill>
                <a:latin typeface="Montserrat" pitchFamily="2" charset="-93"/>
                <a:ea typeface="Poppins Bold"/>
                <a:cs typeface="Poppins Bold"/>
                <a:sym typeface="Poppins Bold"/>
              </a:rPr>
              <a:t>doanh</a:t>
            </a:r>
            <a:r>
              <a:rPr lang="en-US" sz="2499" b="1" dirty="0">
                <a:solidFill>
                  <a:srgbClr val="000000"/>
                </a:solidFill>
                <a:latin typeface="Montserrat" pitchFamily="2" charset="-93"/>
                <a:ea typeface="Poppins Bold"/>
                <a:cs typeface="Poppins Bold"/>
                <a:sym typeface="Poppins Bold"/>
              </a:rPr>
              <a:t> </a:t>
            </a:r>
            <a:r>
              <a:rPr lang="en-US" sz="2499" b="1" dirty="0" err="1">
                <a:solidFill>
                  <a:srgbClr val="000000"/>
                </a:solidFill>
                <a:latin typeface="Montserrat" pitchFamily="2" charset="-93"/>
                <a:ea typeface="Poppins Bold"/>
                <a:cs typeface="Poppins Bold"/>
                <a:sym typeface="Poppins Bold"/>
              </a:rPr>
              <a:t>thu</a:t>
            </a:r>
            <a:endParaRPr lang="en-US" sz="2499" b="1" dirty="0">
              <a:solidFill>
                <a:srgbClr val="000000"/>
              </a:solidFill>
              <a:latin typeface="Montserrat" pitchFamily="2" charset="-93"/>
              <a:ea typeface="Poppins Bold"/>
              <a:cs typeface="Poppins Bold"/>
              <a:sym typeface="Poppins Bold"/>
            </a:endParaRPr>
          </a:p>
        </p:txBody>
      </p:sp>
      <p:sp>
        <p:nvSpPr>
          <p:cNvPr id="36" name="TextBox 36"/>
          <p:cNvSpPr txBox="1"/>
          <p:nvPr/>
        </p:nvSpPr>
        <p:spPr>
          <a:xfrm>
            <a:off x="7540619" y="5619421"/>
            <a:ext cx="3192802" cy="483146"/>
          </a:xfrm>
          <a:prstGeom prst="rect">
            <a:avLst/>
          </a:prstGeom>
        </p:spPr>
        <p:txBody>
          <a:bodyPr wrap="square" lIns="0" tIns="0" rIns="0" bIns="0" rtlCol="0" anchor="t">
            <a:spAutoFit/>
          </a:bodyPr>
          <a:lstStyle/>
          <a:p>
            <a:pPr algn="just">
              <a:lnSpc>
                <a:spcPts val="4249"/>
              </a:lnSpc>
            </a:pPr>
            <a:r>
              <a:rPr lang="en-US" sz="2499" b="1">
                <a:solidFill>
                  <a:srgbClr val="000000"/>
                </a:solidFill>
                <a:latin typeface="Montserrat" pitchFamily="2" charset="-93"/>
                <a:ea typeface="Poppins Bold"/>
                <a:cs typeface="Poppins Bold"/>
                <a:sym typeface="Poppins Bold"/>
              </a:rPr>
              <a:t>Quản lý sản phẩm</a:t>
            </a:r>
          </a:p>
        </p:txBody>
      </p:sp>
      <p:sp>
        <p:nvSpPr>
          <p:cNvPr id="37" name="TextBox 37"/>
          <p:cNvSpPr txBox="1"/>
          <p:nvPr/>
        </p:nvSpPr>
        <p:spPr>
          <a:xfrm>
            <a:off x="11580947" y="5619421"/>
            <a:ext cx="2949949" cy="483146"/>
          </a:xfrm>
          <a:prstGeom prst="rect">
            <a:avLst/>
          </a:prstGeom>
        </p:spPr>
        <p:txBody>
          <a:bodyPr wrap="square" lIns="0" tIns="0" rIns="0" bIns="0" rtlCol="0" anchor="t">
            <a:spAutoFit/>
          </a:bodyPr>
          <a:lstStyle/>
          <a:p>
            <a:pPr algn="just">
              <a:lnSpc>
                <a:spcPts val="4249"/>
              </a:lnSpc>
            </a:pPr>
            <a:r>
              <a:rPr lang="en-US" sz="2499" b="1">
                <a:solidFill>
                  <a:srgbClr val="000000"/>
                </a:solidFill>
                <a:latin typeface="Montserrat" pitchFamily="2" charset="-93"/>
                <a:ea typeface="Poppins Bold"/>
                <a:cs typeface="Poppins Bold"/>
                <a:sym typeface="Poppins Bold"/>
              </a:rPr>
              <a:t>Quản lý hóa đơn</a:t>
            </a:r>
          </a:p>
        </p:txBody>
      </p:sp>
      <p:grpSp>
        <p:nvGrpSpPr>
          <p:cNvPr id="38" name="Group 38"/>
          <p:cNvGrpSpPr/>
          <p:nvPr/>
        </p:nvGrpSpPr>
        <p:grpSpPr>
          <a:xfrm>
            <a:off x="5590523" y="6705890"/>
            <a:ext cx="3204565" cy="2520996"/>
            <a:chOff x="0" y="0"/>
            <a:chExt cx="1301572" cy="1023933"/>
          </a:xfrm>
        </p:grpSpPr>
        <p:sp>
          <p:nvSpPr>
            <p:cNvPr id="39" name="Freeform 39"/>
            <p:cNvSpPr/>
            <p:nvPr/>
          </p:nvSpPr>
          <p:spPr>
            <a:xfrm>
              <a:off x="0" y="0"/>
              <a:ext cx="1301572" cy="1023933"/>
            </a:xfrm>
            <a:custGeom>
              <a:avLst/>
              <a:gdLst/>
              <a:ahLst/>
              <a:cxnLst/>
              <a:rect l="l" t="t" r="r" b="b"/>
              <a:pathLst>
                <a:path w="1301572" h="1023933">
                  <a:moveTo>
                    <a:pt x="108716" y="0"/>
                  </a:moveTo>
                  <a:lnTo>
                    <a:pt x="1192857" y="0"/>
                  </a:lnTo>
                  <a:cubicBezTo>
                    <a:pt x="1252899" y="0"/>
                    <a:pt x="1301572" y="48674"/>
                    <a:pt x="1301572" y="108716"/>
                  </a:cubicBezTo>
                  <a:lnTo>
                    <a:pt x="1301572" y="915217"/>
                  </a:lnTo>
                  <a:cubicBezTo>
                    <a:pt x="1301572" y="975259"/>
                    <a:pt x="1252899" y="1023933"/>
                    <a:pt x="1192857" y="1023933"/>
                  </a:cubicBezTo>
                  <a:lnTo>
                    <a:pt x="108716" y="1023933"/>
                  </a:lnTo>
                  <a:cubicBezTo>
                    <a:pt x="48674" y="1023933"/>
                    <a:pt x="0" y="975259"/>
                    <a:pt x="0" y="915217"/>
                  </a:cubicBezTo>
                  <a:lnTo>
                    <a:pt x="0" y="108716"/>
                  </a:lnTo>
                  <a:cubicBezTo>
                    <a:pt x="0" y="48674"/>
                    <a:pt x="48674" y="0"/>
                    <a:pt x="108716" y="0"/>
                  </a:cubicBezTo>
                  <a:close/>
                </a:path>
              </a:pathLst>
            </a:custGeom>
            <a:blipFill>
              <a:blip r:embed="rId7" cstate="email">
                <a:extLst>
                  <a:ext uri="{28A0092B-C50C-407E-A947-70E740481C1C}">
                    <a14:useLocalDpi xmlns:a14="http://schemas.microsoft.com/office/drawing/2010/main"/>
                  </a:ext>
                </a:extLst>
              </a:blip>
              <a:stretch>
                <a:fillRect/>
              </a:stretch>
            </a:blipFill>
          </p:spPr>
        </p:sp>
      </p:grpSp>
      <p:grpSp>
        <p:nvGrpSpPr>
          <p:cNvPr id="40" name="Group 40"/>
          <p:cNvGrpSpPr/>
          <p:nvPr/>
        </p:nvGrpSpPr>
        <p:grpSpPr>
          <a:xfrm>
            <a:off x="9441702" y="6705890"/>
            <a:ext cx="3241814" cy="2520996"/>
            <a:chOff x="0" y="0"/>
            <a:chExt cx="1316702" cy="1023933"/>
          </a:xfrm>
        </p:grpSpPr>
        <p:sp>
          <p:nvSpPr>
            <p:cNvPr id="41" name="Freeform 41"/>
            <p:cNvSpPr/>
            <p:nvPr/>
          </p:nvSpPr>
          <p:spPr>
            <a:xfrm>
              <a:off x="0" y="0"/>
              <a:ext cx="1316702" cy="1023933"/>
            </a:xfrm>
            <a:custGeom>
              <a:avLst/>
              <a:gdLst/>
              <a:ahLst/>
              <a:cxnLst/>
              <a:rect l="l" t="t" r="r" b="b"/>
              <a:pathLst>
                <a:path w="1316702" h="1023933">
                  <a:moveTo>
                    <a:pt x="107466" y="0"/>
                  </a:moveTo>
                  <a:lnTo>
                    <a:pt x="1209235" y="0"/>
                  </a:lnTo>
                  <a:cubicBezTo>
                    <a:pt x="1237737" y="0"/>
                    <a:pt x="1265072" y="11322"/>
                    <a:pt x="1285225" y="31476"/>
                  </a:cubicBezTo>
                  <a:cubicBezTo>
                    <a:pt x="1305379" y="51630"/>
                    <a:pt x="1316702" y="78965"/>
                    <a:pt x="1316702" y="107466"/>
                  </a:cubicBezTo>
                  <a:lnTo>
                    <a:pt x="1316702" y="916466"/>
                  </a:lnTo>
                  <a:cubicBezTo>
                    <a:pt x="1316702" y="944968"/>
                    <a:pt x="1305379" y="972303"/>
                    <a:pt x="1285225" y="992457"/>
                  </a:cubicBezTo>
                  <a:cubicBezTo>
                    <a:pt x="1265072" y="1012610"/>
                    <a:pt x="1237737" y="1023933"/>
                    <a:pt x="1209235" y="1023933"/>
                  </a:cubicBezTo>
                  <a:lnTo>
                    <a:pt x="107466" y="1023933"/>
                  </a:lnTo>
                  <a:cubicBezTo>
                    <a:pt x="78965" y="1023933"/>
                    <a:pt x="51630" y="1012610"/>
                    <a:pt x="31476" y="992457"/>
                  </a:cubicBezTo>
                  <a:cubicBezTo>
                    <a:pt x="11322" y="972303"/>
                    <a:pt x="0" y="944968"/>
                    <a:pt x="0" y="916466"/>
                  </a:cubicBezTo>
                  <a:lnTo>
                    <a:pt x="0" y="107466"/>
                  </a:lnTo>
                  <a:cubicBezTo>
                    <a:pt x="0" y="78965"/>
                    <a:pt x="11322" y="51630"/>
                    <a:pt x="31476" y="31476"/>
                  </a:cubicBezTo>
                  <a:cubicBezTo>
                    <a:pt x="51630" y="11322"/>
                    <a:pt x="78965" y="0"/>
                    <a:pt x="107466" y="0"/>
                  </a:cubicBezTo>
                  <a:close/>
                </a:path>
              </a:pathLst>
            </a:custGeom>
            <a:blipFill>
              <a:blip r:embed="rId8" cstate="email">
                <a:extLst>
                  <a:ext uri="{28A0092B-C50C-407E-A947-70E740481C1C}">
                    <a14:useLocalDpi xmlns:a14="http://schemas.microsoft.com/office/drawing/2010/main"/>
                  </a:ext>
                </a:extLst>
              </a:blip>
              <a:stretch>
                <a:fillRect/>
              </a:stretch>
            </a:blipFill>
          </p:spPr>
        </p:sp>
      </p:grpSp>
      <p:grpSp>
        <p:nvGrpSpPr>
          <p:cNvPr id="42" name="Group 42"/>
          <p:cNvGrpSpPr/>
          <p:nvPr/>
        </p:nvGrpSpPr>
        <p:grpSpPr>
          <a:xfrm>
            <a:off x="8562910" y="7399301"/>
            <a:ext cx="1134175" cy="1134175"/>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45" name="Freeform 45"/>
          <p:cNvSpPr/>
          <p:nvPr/>
        </p:nvSpPr>
        <p:spPr>
          <a:xfrm rot="1660533">
            <a:off x="8801509" y="7706840"/>
            <a:ext cx="801694" cy="519097"/>
          </a:xfrm>
          <a:custGeom>
            <a:avLst/>
            <a:gdLst/>
            <a:ahLst/>
            <a:cxnLst/>
            <a:rect l="l" t="t" r="r" b="b"/>
            <a:pathLst>
              <a:path w="801694" h="519097">
                <a:moveTo>
                  <a:pt x="0" y="0"/>
                </a:moveTo>
                <a:lnTo>
                  <a:pt x="801694" y="0"/>
                </a:lnTo>
                <a:lnTo>
                  <a:pt x="801694" y="519097"/>
                </a:lnTo>
                <a:lnTo>
                  <a:pt x="0" y="5190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6" name="TextBox 46"/>
          <p:cNvSpPr txBox="1"/>
          <p:nvPr/>
        </p:nvSpPr>
        <p:spPr>
          <a:xfrm>
            <a:off x="5471079" y="9198312"/>
            <a:ext cx="3436686" cy="483146"/>
          </a:xfrm>
          <a:prstGeom prst="rect">
            <a:avLst/>
          </a:prstGeom>
        </p:spPr>
        <p:txBody>
          <a:bodyPr wrap="square" lIns="0" tIns="0" rIns="0" bIns="0" rtlCol="0" anchor="t">
            <a:spAutoFit/>
          </a:bodyPr>
          <a:lstStyle/>
          <a:p>
            <a:pPr algn="just">
              <a:lnSpc>
                <a:spcPts val="4249"/>
              </a:lnSpc>
            </a:pPr>
            <a:r>
              <a:rPr lang="en-US" sz="2499" b="1" dirty="0">
                <a:solidFill>
                  <a:srgbClr val="000000"/>
                </a:solidFill>
                <a:latin typeface="Montserrat" pitchFamily="2" charset="-93"/>
                <a:ea typeface="Poppins Bold"/>
                <a:cs typeface="Poppins Bold"/>
                <a:sym typeface="Poppins Bold"/>
              </a:rPr>
              <a:t>Quản </a:t>
            </a:r>
            <a:r>
              <a:rPr lang="en-US" sz="2499" b="1" dirty="0" err="1">
                <a:solidFill>
                  <a:srgbClr val="000000"/>
                </a:solidFill>
                <a:latin typeface="Montserrat" pitchFamily="2" charset="-93"/>
                <a:ea typeface="Poppins Bold"/>
                <a:cs typeface="Poppins Bold"/>
                <a:sym typeface="Poppins Bold"/>
              </a:rPr>
              <a:t>lý</a:t>
            </a:r>
            <a:r>
              <a:rPr lang="en-US" sz="2499" b="1" dirty="0">
                <a:solidFill>
                  <a:srgbClr val="000000"/>
                </a:solidFill>
                <a:latin typeface="Montserrat" pitchFamily="2" charset="-93"/>
                <a:ea typeface="Poppins Bold"/>
                <a:cs typeface="Poppins Bold"/>
                <a:sym typeface="Poppins Bold"/>
              </a:rPr>
              <a:t> </a:t>
            </a:r>
            <a:r>
              <a:rPr lang="en-US" sz="2499" b="1" dirty="0" err="1">
                <a:solidFill>
                  <a:srgbClr val="000000"/>
                </a:solidFill>
                <a:latin typeface="Montserrat" pitchFamily="2" charset="-93"/>
                <a:ea typeface="Poppins Bold"/>
                <a:cs typeface="Poppins Bold"/>
                <a:sym typeface="Poppins Bold"/>
              </a:rPr>
              <a:t>khách</a:t>
            </a:r>
            <a:r>
              <a:rPr lang="en-US" sz="2499" b="1" dirty="0">
                <a:solidFill>
                  <a:srgbClr val="000000"/>
                </a:solidFill>
                <a:latin typeface="Montserrat" pitchFamily="2" charset="-93"/>
                <a:ea typeface="Poppins Bold"/>
                <a:cs typeface="Poppins Bold"/>
                <a:sym typeface="Poppins Bold"/>
              </a:rPr>
              <a:t> </a:t>
            </a:r>
            <a:r>
              <a:rPr lang="en-US" sz="2499" b="1" dirty="0" err="1">
                <a:solidFill>
                  <a:srgbClr val="000000"/>
                </a:solidFill>
                <a:latin typeface="Montserrat" pitchFamily="2" charset="-93"/>
                <a:ea typeface="Poppins Bold"/>
                <a:cs typeface="Poppins Bold"/>
                <a:sym typeface="Poppins Bold"/>
              </a:rPr>
              <a:t>hàng</a:t>
            </a:r>
            <a:endParaRPr lang="en-US" sz="2499" b="1" dirty="0">
              <a:solidFill>
                <a:srgbClr val="000000"/>
              </a:solidFill>
              <a:latin typeface="Montserrat" pitchFamily="2" charset="-93"/>
              <a:ea typeface="Poppins Bold"/>
              <a:cs typeface="Poppins Bold"/>
              <a:sym typeface="Poppins Bold"/>
            </a:endParaRPr>
          </a:p>
        </p:txBody>
      </p:sp>
      <p:sp>
        <p:nvSpPr>
          <p:cNvPr id="47" name="TextBox 47"/>
          <p:cNvSpPr txBox="1"/>
          <p:nvPr/>
        </p:nvSpPr>
        <p:spPr>
          <a:xfrm>
            <a:off x="9493500" y="9198312"/>
            <a:ext cx="3129743" cy="483146"/>
          </a:xfrm>
          <a:prstGeom prst="rect">
            <a:avLst/>
          </a:prstGeom>
        </p:spPr>
        <p:txBody>
          <a:bodyPr wrap="square" lIns="0" tIns="0" rIns="0" bIns="0" rtlCol="0" anchor="t">
            <a:spAutoFit/>
          </a:bodyPr>
          <a:lstStyle/>
          <a:p>
            <a:pPr algn="just">
              <a:lnSpc>
                <a:spcPts val="4249"/>
              </a:lnSpc>
            </a:pPr>
            <a:r>
              <a:rPr lang="en-US" sz="2499" b="1">
                <a:solidFill>
                  <a:srgbClr val="000000"/>
                </a:solidFill>
                <a:latin typeface="Montserrat" pitchFamily="2" charset="-93"/>
                <a:ea typeface="Poppins Bold"/>
                <a:cs typeface="Poppins Bold"/>
                <a:sym typeface="Poppins Bold"/>
              </a:rPr>
              <a:t>Hỗ trợ khách hàng</a:t>
            </a:r>
          </a:p>
        </p:txBody>
      </p:sp>
      <p:sp>
        <p:nvSpPr>
          <p:cNvPr id="48" name="TextBox 48"/>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2465" y="1734163"/>
            <a:ext cx="2813606" cy="925456"/>
            <a:chOff x="0" y="0"/>
            <a:chExt cx="832995" cy="273990"/>
          </a:xfrm>
        </p:grpSpPr>
        <p:sp>
          <p:nvSpPr>
            <p:cNvPr id="3" name="Freeform 3"/>
            <p:cNvSpPr/>
            <p:nvPr/>
          </p:nvSpPr>
          <p:spPr>
            <a:xfrm>
              <a:off x="0" y="0"/>
              <a:ext cx="832995" cy="273990"/>
            </a:xfrm>
            <a:custGeom>
              <a:avLst/>
              <a:gdLst/>
              <a:ahLst/>
              <a:cxnLst/>
              <a:rect l="l" t="t" r="r" b="b"/>
              <a:pathLst>
                <a:path w="832995" h="273990">
                  <a:moveTo>
                    <a:pt x="0" y="0"/>
                  </a:moveTo>
                  <a:lnTo>
                    <a:pt x="832995" y="0"/>
                  </a:lnTo>
                  <a:lnTo>
                    <a:pt x="832995" y="273990"/>
                  </a:lnTo>
                  <a:lnTo>
                    <a:pt x="0" y="273990"/>
                  </a:lnTo>
                  <a:close/>
                </a:path>
              </a:pathLst>
            </a:custGeom>
            <a:solidFill>
              <a:srgbClr val="0F2F56"/>
            </a:solidFill>
          </p:spPr>
        </p:sp>
        <p:sp>
          <p:nvSpPr>
            <p:cNvPr id="4" name="TextBox 4"/>
            <p:cNvSpPr txBox="1"/>
            <p:nvPr/>
          </p:nvSpPr>
          <p:spPr>
            <a:xfrm>
              <a:off x="0" y="-57150"/>
              <a:ext cx="832995" cy="331140"/>
            </a:xfrm>
            <a:prstGeom prst="rect">
              <a:avLst/>
            </a:prstGeom>
          </p:spPr>
          <p:txBody>
            <a:bodyPr lIns="45192" tIns="45192" rIns="45192" bIns="45192" rtlCol="0" anchor="ctr"/>
            <a:lstStyle/>
            <a:p>
              <a:pPr algn="ctr">
                <a:lnSpc>
                  <a:spcPts val="2520"/>
                </a:lnSpc>
              </a:pPr>
              <a:endParaRPr/>
            </a:p>
          </p:txBody>
        </p:sp>
      </p:grpSp>
      <p:sp>
        <p:nvSpPr>
          <p:cNvPr id="5" name="TextBox 5"/>
          <p:cNvSpPr txBox="1"/>
          <p:nvPr/>
        </p:nvSpPr>
        <p:spPr>
          <a:xfrm>
            <a:off x="1452465" y="1993829"/>
            <a:ext cx="2813606" cy="472800"/>
          </a:xfrm>
          <a:prstGeom prst="rect">
            <a:avLst/>
          </a:prstGeom>
        </p:spPr>
        <p:txBody>
          <a:bodyPr lIns="0" tIns="0" rIns="0" bIns="0" rtlCol="0" anchor="t">
            <a:spAutoFit/>
          </a:bodyPr>
          <a:lstStyle/>
          <a:p>
            <a:pPr algn="ctr">
              <a:lnSpc>
                <a:spcPts val="3558"/>
              </a:lnSpc>
            </a:pPr>
            <a:r>
              <a:rPr lang="en-US" sz="3558" b="1">
                <a:solidFill>
                  <a:srgbClr val="FFFFFF"/>
                </a:solidFill>
                <a:latin typeface="Montserrat Ultra-Bold"/>
                <a:ea typeface="Montserrat Ultra-Bold"/>
                <a:cs typeface="Montserrat Ultra-Bold"/>
                <a:sym typeface="Montserrat Ultra-Bold"/>
              </a:rPr>
              <a:t>User</a:t>
            </a:r>
          </a:p>
        </p:txBody>
      </p:sp>
      <p:grpSp>
        <p:nvGrpSpPr>
          <p:cNvPr id="6" name="Group 6"/>
          <p:cNvGrpSpPr/>
          <p:nvPr/>
        </p:nvGrpSpPr>
        <p:grpSpPr>
          <a:xfrm rot="-4090374">
            <a:off x="435126" y="1550153"/>
            <a:ext cx="614749" cy="6147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9" name="Group 9"/>
          <p:cNvGrpSpPr/>
          <p:nvPr/>
        </p:nvGrpSpPr>
        <p:grpSpPr>
          <a:xfrm rot="-4090374">
            <a:off x="874874" y="2229673"/>
            <a:ext cx="307374" cy="30737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2" name="TextBox 12"/>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F2F56"/>
                </a:solidFill>
                <a:latin typeface="Poppins Bold"/>
                <a:ea typeface="Poppins Bold"/>
                <a:cs typeface="Poppins Bold"/>
                <a:sym typeface="Poppins Bold"/>
              </a:rPr>
              <a:t>GROUP 8</a:t>
            </a:r>
          </a:p>
        </p:txBody>
      </p:sp>
      <p:sp>
        <p:nvSpPr>
          <p:cNvPr id="13" name="TextBox 13"/>
          <p:cNvSpPr txBox="1"/>
          <p:nvPr/>
        </p:nvSpPr>
        <p:spPr>
          <a:xfrm>
            <a:off x="757458" y="673667"/>
            <a:ext cx="12008474" cy="647634"/>
          </a:xfrm>
          <a:prstGeom prst="rect">
            <a:avLst/>
          </a:prstGeom>
        </p:spPr>
        <p:txBody>
          <a:bodyPr lIns="0" tIns="0" rIns="0" bIns="0" rtlCol="0" anchor="t">
            <a:spAutoFit/>
          </a:bodyPr>
          <a:lstStyle/>
          <a:p>
            <a:pPr algn="l">
              <a:lnSpc>
                <a:spcPts val="4800"/>
              </a:lnSpc>
            </a:pPr>
            <a:r>
              <a:rPr lang="en-US" sz="5000" b="1">
                <a:solidFill>
                  <a:srgbClr val="0F2F56"/>
                </a:solidFill>
                <a:latin typeface="Montserrat Ultra-Bold"/>
                <a:ea typeface="Montserrat Ultra-Bold"/>
                <a:cs typeface="Montserrat Ultra-Bold"/>
                <a:sym typeface="Montserrat Ultra-Bold"/>
              </a:rPr>
              <a:t>CÁC QUY TRÌNH NGHIỆP VỤ CHÍNH</a:t>
            </a:r>
          </a:p>
        </p:txBody>
      </p:sp>
      <p:sp>
        <p:nvSpPr>
          <p:cNvPr id="14" name="TextBox 14"/>
          <p:cNvSpPr txBox="1"/>
          <p:nvPr/>
        </p:nvSpPr>
        <p:spPr>
          <a:xfrm>
            <a:off x="4786554" y="5614681"/>
            <a:ext cx="1225034" cy="483146"/>
          </a:xfrm>
          <a:prstGeom prst="rect">
            <a:avLst/>
          </a:prstGeom>
        </p:spPr>
        <p:txBody>
          <a:bodyPr lIns="0" tIns="0" rIns="0" bIns="0" rtlCol="0" anchor="t">
            <a:spAutoFit/>
          </a:bodyPr>
          <a:lstStyle/>
          <a:p>
            <a:pPr algn="just">
              <a:lnSpc>
                <a:spcPts val="4249"/>
              </a:lnSpc>
            </a:pPr>
            <a:r>
              <a:rPr lang="en-US" sz="2499" b="1">
                <a:solidFill>
                  <a:srgbClr val="000000"/>
                </a:solidFill>
                <a:latin typeface="Montserrat" pitchFamily="2" charset="-93"/>
                <a:ea typeface="Poppins Bold"/>
                <a:cs typeface="Poppins Bold"/>
                <a:sym typeface="Poppins Bold"/>
              </a:rPr>
              <a:t>Đặt vé</a:t>
            </a:r>
          </a:p>
        </p:txBody>
      </p:sp>
      <p:sp>
        <p:nvSpPr>
          <p:cNvPr id="15" name="TextBox 15"/>
          <p:cNvSpPr txBox="1"/>
          <p:nvPr/>
        </p:nvSpPr>
        <p:spPr>
          <a:xfrm>
            <a:off x="7918226" y="5614681"/>
            <a:ext cx="2491777" cy="483146"/>
          </a:xfrm>
          <a:prstGeom prst="rect">
            <a:avLst/>
          </a:prstGeom>
        </p:spPr>
        <p:txBody>
          <a:bodyPr lIns="0" tIns="0" rIns="0" bIns="0" rtlCol="0" anchor="t">
            <a:spAutoFit/>
          </a:bodyPr>
          <a:lstStyle/>
          <a:p>
            <a:pPr algn="just">
              <a:lnSpc>
                <a:spcPts val="4249"/>
              </a:lnSpc>
            </a:pPr>
            <a:r>
              <a:rPr lang="en-US" sz="2499" b="1">
                <a:solidFill>
                  <a:srgbClr val="000000"/>
                </a:solidFill>
                <a:latin typeface="Montserrat" pitchFamily="2" charset="-93"/>
                <a:ea typeface="Poppins Bold"/>
                <a:cs typeface="Poppins Bold"/>
                <a:sym typeface="Poppins Bold"/>
              </a:rPr>
              <a:t>Thanh toán vé</a:t>
            </a:r>
          </a:p>
        </p:txBody>
      </p:sp>
      <p:sp>
        <p:nvSpPr>
          <p:cNvPr id="16" name="TextBox 16"/>
          <p:cNvSpPr txBox="1"/>
          <p:nvPr/>
        </p:nvSpPr>
        <p:spPr>
          <a:xfrm>
            <a:off x="11748646" y="5614681"/>
            <a:ext cx="2788264" cy="483146"/>
          </a:xfrm>
          <a:prstGeom prst="rect">
            <a:avLst/>
          </a:prstGeom>
        </p:spPr>
        <p:txBody>
          <a:bodyPr lIns="0" tIns="0" rIns="0" bIns="0" rtlCol="0" anchor="t">
            <a:spAutoFit/>
          </a:bodyPr>
          <a:lstStyle/>
          <a:p>
            <a:pPr algn="just">
              <a:lnSpc>
                <a:spcPts val="4249"/>
              </a:lnSpc>
            </a:pPr>
            <a:r>
              <a:rPr lang="en-US" sz="2499" b="1">
                <a:solidFill>
                  <a:srgbClr val="000000"/>
                </a:solidFill>
                <a:latin typeface="Montserrat" pitchFamily="2" charset="-93"/>
                <a:ea typeface="Poppins Bold"/>
                <a:cs typeface="Poppins Bold"/>
                <a:sym typeface="Poppins Bold"/>
              </a:rPr>
              <a:t>Xem vé đã mua</a:t>
            </a:r>
          </a:p>
        </p:txBody>
      </p:sp>
      <p:grpSp>
        <p:nvGrpSpPr>
          <p:cNvPr id="17" name="Group 17"/>
          <p:cNvGrpSpPr/>
          <p:nvPr/>
        </p:nvGrpSpPr>
        <p:grpSpPr>
          <a:xfrm>
            <a:off x="13205253" y="567639"/>
            <a:ext cx="614749" cy="61474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20" name="Group 20"/>
          <p:cNvGrpSpPr/>
          <p:nvPr/>
        </p:nvGrpSpPr>
        <p:grpSpPr>
          <a:xfrm>
            <a:off x="12977163" y="1182387"/>
            <a:ext cx="307374" cy="30737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23" name="Group 23"/>
          <p:cNvGrpSpPr/>
          <p:nvPr/>
        </p:nvGrpSpPr>
        <p:grpSpPr>
          <a:xfrm>
            <a:off x="3590846" y="3069194"/>
            <a:ext cx="3207219" cy="2537249"/>
            <a:chOff x="0" y="0"/>
            <a:chExt cx="1294306" cy="1023933"/>
          </a:xfrm>
        </p:grpSpPr>
        <p:sp>
          <p:nvSpPr>
            <p:cNvPr id="24" name="Freeform 24"/>
            <p:cNvSpPr/>
            <p:nvPr/>
          </p:nvSpPr>
          <p:spPr>
            <a:xfrm>
              <a:off x="0" y="0"/>
              <a:ext cx="1294306" cy="1023933"/>
            </a:xfrm>
            <a:custGeom>
              <a:avLst/>
              <a:gdLst/>
              <a:ahLst/>
              <a:cxnLst/>
              <a:rect l="l" t="t" r="r" b="b"/>
              <a:pathLst>
                <a:path w="1294306" h="1023933">
                  <a:moveTo>
                    <a:pt x="108626" y="0"/>
                  </a:moveTo>
                  <a:lnTo>
                    <a:pt x="1185680" y="0"/>
                  </a:lnTo>
                  <a:cubicBezTo>
                    <a:pt x="1214490" y="0"/>
                    <a:pt x="1242119" y="11444"/>
                    <a:pt x="1262490" y="31816"/>
                  </a:cubicBezTo>
                  <a:cubicBezTo>
                    <a:pt x="1282862" y="52187"/>
                    <a:pt x="1294306" y="79816"/>
                    <a:pt x="1294306" y="108626"/>
                  </a:cubicBezTo>
                  <a:lnTo>
                    <a:pt x="1294306" y="915307"/>
                  </a:lnTo>
                  <a:cubicBezTo>
                    <a:pt x="1294306" y="975299"/>
                    <a:pt x="1245673" y="1023933"/>
                    <a:pt x="1185680" y="1023933"/>
                  </a:cubicBezTo>
                  <a:lnTo>
                    <a:pt x="108626" y="1023933"/>
                  </a:lnTo>
                  <a:cubicBezTo>
                    <a:pt x="48633" y="1023933"/>
                    <a:pt x="0" y="975299"/>
                    <a:pt x="0" y="915307"/>
                  </a:cubicBezTo>
                  <a:lnTo>
                    <a:pt x="0" y="108626"/>
                  </a:lnTo>
                  <a:cubicBezTo>
                    <a:pt x="0" y="48633"/>
                    <a:pt x="48633" y="0"/>
                    <a:pt x="108626" y="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25" name="Group 25"/>
          <p:cNvGrpSpPr/>
          <p:nvPr/>
        </p:nvGrpSpPr>
        <p:grpSpPr>
          <a:xfrm>
            <a:off x="7505706" y="3069194"/>
            <a:ext cx="3262714" cy="2537249"/>
            <a:chOff x="0" y="0"/>
            <a:chExt cx="1316702" cy="1023933"/>
          </a:xfrm>
        </p:grpSpPr>
        <p:sp>
          <p:nvSpPr>
            <p:cNvPr id="26" name="Freeform 26"/>
            <p:cNvSpPr/>
            <p:nvPr/>
          </p:nvSpPr>
          <p:spPr>
            <a:xfrm>
              <a:off x="0" y="0"/>
              <a:ext cx="1316702" cy="1023933"/>
            </a:xfrm>
            <a:custGeom>
              <a:avLst/>
              <a:gdLst/>
              <a:ahLst/>
              <a:cxnLst/>
              <a:rect l="l" t="t" r="r" b="b"/>
              <a:pathLst>
                <a:path w="1316702" h="1023933">
                  <a:moveTo>
                    <a:pt x="106778" y="0"/>
                  </a:moveTo>
                  <a:lnTo>
                    <a:pt x="1209924" y="0"/>
                  </a:lnTo>
                  <a:cubicBezTo>
                    <a:pt x="1268895" y="0"/>
                    <a:pt x="1316702" y="47806"/>
                    <a:pt x="1316702" y="106778"/>
                  </a:cubicBezTo>
                  <a:lnTo>
                    <a:pt x="1316702" y="917155"/>
                  </a:lnTo>
                  <a:cubicBezTo>
                    <a:pt x="1316702" y="976127"/>
                    <a:pt x="1268895" y="1023933"/>
                    <a:pt x="1209924" y="1023933"/>
                  </a:cubicBezTo>
                  <a:lnTo>
                    <a:pt x="106778" y="1023933"/>
                  </a:lnTo>
                  <a:cubicBezTo>
                    <a:pt x="47806" y="1023933"/>
                    <a:pt x="0" y="976127"/>
                    <a:pt x="0" y="917155"/>
                  </a:cubicBezTo>
                  <a:lnTo>
                    <a:pt x="0" y="106778"/>
                  </a:lnTo>
                  <a:cubicBezTo>
                    <a:pt x="0" y="47806"/>
                    <a:pt x="47806" y="0"/>
                    <a:pt x="106778" y="0"/>
                  </a:cubicBezTo>
                  <a:close/>
                </a:path>
              </a:pathLst>
            </a:custGeom>
            <a:blipFill>
              <a:blip r:embed="rId3" cstate="email">
                <a:extLst>
                  <a:ext uri="{28A0092B-C50C-407E-A947-70E740481C1C}">
                    <a14:useLocalDpi xmlns:a14="http://schemas.microsoft.com/office/drawing/2010/main"/>
                  </a:ext>
                </a:extLst>
              </a:blip>
              <a:stretch>
                <a:fillRect/>
              </a:stretch>
            </a:blipFill>
          </p:spPr>
        </p:sp>
      </p:grpSp>
      <p:grpSp>
        <p:nvGrpSpPr>
          <p:cNvPr id="27" name="Group 27"/>
          <p:cNvGrpSpPr/>
          <p:nvPr/>
        </p:nvGrpSpPr>
        <p:grpSpPr>
          <a:xfrm>
            <a:off x="11420566" y="3069194"/>
            <a:ext cx="3276588" cy="2537249"/>
            <a:chOff x="0" y="0"/>
            <a:chExt cx="1322301" cy="1023933"/>
          </a:xfrm>
        </p:grpSpPr>
        <p:sp>
          <p:nvSpPr>
            <p:cNvPr id="28" name="Freeform 28"/>
            <p:cNvSpPr/>
            <p:nvPr/>
          </p:nvSpPr>
          <p:spPr>
            <a:xfrm>
              <a:off x="0" y="0"/>
              <a:ext cx="1322300" cy="1023933"/>
            </a:xfrm>
            <a:custGeom>
              <a:avLst/>
              <a:gdLst/>
              <a:ahLst/>
              <a:cxnLst/>
              <a:rect l="l" t="t" r="r" b="b"/>
              <a:pathLst>
                <a:path w="1322300" h="1023933">
                  <a:moveTo>
                    <a:pt x="106326" y="0"/>
                  </a:moveTo>
                  <a:lnTo>
                    <a:pt x="1215975" y="0"/>
                  </a:lnTo>
                  <a:cubicBezTo>
                    <a:pt x="1274697" y="0"/>
                    <a:pt x="1322300" y="47604"/>
                    <a:pt x="1322300" y="106326"/>
                  </a:cubicBezTo>
                  <a:lnTo>
                    <a:pt x="1322300" y="917607"/>
                  </a:lnTo>
                  <a:cubicBezTo>
                    <a:pt x="1322300" y="945806"/>
                    <a:pt x="1311098" y="972851"/>
                    <a:pt x="1291158" y="992791"/>
                  </a:cubicBezTo>
                  <a:cubicBezTo>
                    <a:pt x="1271218" y="1012731"/>
                    <a:pt x="1244174" y="1023933"/>
                    <a:pt x="1215975" y="1023933"/>
                  </a:cubicBezTo>
                  <a:lnTo>
                    <a:pt x="106326" y="1023933"/>
                  </a:lnTo>
                  <a:cubicBezTo>
                    <a:pt x="47604" y="1023933"/>
                    <a:pt x="0" y="976329"/>
                    <a:pt x="0" y="917607"/>
                  </a:cubicBezTo>
                  <a:lnTo>
                    <a:pt x="0" y="106326"/>
                  </a:lnTo>
                  <a:cubicBezTo>
                    <a:pt x="0" y="78127"/>
                    <a:pt x="11202" y="51082"/>
                    <a:pt x="31142" y="31142"/>
                  </a:cubicBezTo>
                  <a:cubicBezTo>
                    <a:pt x="51082" y="11202"/>
                    <a:pt x="78127" y="0"/>
                    <a:pt x="106326" y="0"/>
                  </a:cubicBezTo>
                  <a:close/>
                </a:path>
              </a:pathLst>
            </a:custGeom>
            <a:blipFill>
              <a:blip r:embed="rId4" cstate="email">
                <a:extLst>
                  <a:ext uri="{28A0092B-C50C-407E-A947-70E740481C1C}">
                    <a14:useLocalDpi xmlns:a14="http://schemas.microsoft.com/office/drawing/2010/main"/>
                  </a:ext>
                </a:extLst>
              </a:blip>
              <a:stretch>
                <a:fillRect/>
              </a:stretch>
            </a:blipFill>
          </p:spPr>
        </p:sp>
      </p:grpSp>
      <p:grpSp>
        <p:nvGrpSpPr>
          <p:cNvPr id="29" name="Group 29"/>
          <p:cNvGrpSpPr/>
          <p:nvPr/>
        </p:nvGrpSpPr>
        <p:grpSpPr>
          <a:xfrm>
            <a:off x="6623576" y="3767076"/>
            <a:ext cx="1141487" cy="114148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32" name="Group 32"/>
          <p:cNvGrpSpPr/>
          <p:nvPr/>
        </p:nvGrpSpPr>
        <p:grpSpPr>
          <a:xfrm>
            <a:off x="10518328" y="3767076"/>
            <a:ext cx="1141487" cy="114148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35" name="Freeform 35"/>
          <p:cNvSpPr/>
          <p:nvPr/>
        </p:nvSpPr>
        <p:spPr>
          <a:xfrm rot="1660533">
            <a:off x="6769316" y="4076597"/>
            <a:ext cx="806862" cy="522443"/>
          </a:xfrm>
          <a:custGeom>
            <a:avLst/>
            <a:gdLst/>
            <a:ahLst/>
            <a:cxnLst/>
            <a:rect l="l" t="t" r="r" b="b"/>
            <a:pathLst>
              <a:path w="806862" h="522443">
                <a:moveTo>
                  <a:pt x="0" y="0"/>
                </a:moveTo>
                <a:lnTo>
                  <a:pt x="806862" y="0"/>
                </a:lnTo>
                <a:lnTo>
                  <a:pt x="806862" y="522444"/>
                </a:lnTo>
                <a:lnTo>
                  <a:pt x="0" y="5224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Freeform 36"/>
          <p:cNvSpPr/>
          <p:nvPr/>
        </p:nvSpPr>
        <p:spPr>
          <a:xfrm rot="-1827944" flipV="1">
            <a:off x="10685641" y="4124644"/>
            <a:ext cx="806862" cy="522443"/>
          </a:xfrm>
          <a:custGeom>
            <a:avLst/>
            <a:gdLst/>
            <a:ahLst/>
            <a:cxnLst/>
            <a:rect l="l" t="t" r="r" b="b"/>
            <a:pathLst>
              <a:path w="806862" h="522443">
                <a:moveTo>
                  <a:pt x="0" y="522443"/>
                </a:moveTo>
                <a:lnTo>
                  <a:pt x="806862" y="522443"/>
                </a:lnTo>
                <a:lnTo>
                  <a:pt x="806862" y="0"/>
                </a:lnTo>
                <a:lnTo>
                  <a:pt x="0" y="0"/>
                </a:lnTo>
                <a:lnTo>
                  <a:pt x="0" y="522443"/>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7" name="Group 37"/>
          <p:cNvGrpSpPr/>
          <p:nvPr/>
        </p:nvGrpSpPr>
        <p:grpSpPr>
          <a:xfrm>
            <a:off x="5668577" y="6475495"/>
            <a:ext cx="3119356" cy="2652824"/>
            <a:chOff x="0" y="0"/>
            <a:chExt cx="1204004" cy="1023933"/>
          </a:xfrm>
        </p:grpSpPr>
        <p:sp>
          <p:nvSpPr>
            <p:cNvPr id="38" name="Freeform 38"/>
            <p:cNvSpPr/>
            <p:nvPr/>
          </p:nvSpPr>
          <p:spPr>
            <a:xfrm>
              <a:off x="0" y="0"/>
              <a:ext cx="1204004" cy="1023933"/>
            </a:xfrm>
            <a:custGeom>
              <a:avLst/>
              <a:gdLst/>
              <a:ahLst/>
              <a:cxnLst/>
              <a:rect l="l" t="t" r="r" b="b"/>
              <a:pathLst>
                <a:path w="1204004" h="1023933">
                  <a:moveTo>
                    <a:pt x="111685" y="0"/>
                  </a:moveTo>
                  <a:lnTo>
                    <a:pt x="1092319" y="0"/>
                  </a:lnTo>
                  <a:cubicBezTo>
                    <a:pt x="1154001" y="0"/>
                    <a:pt x="1204004" y="50003"/>
                    <a:pt x="1204004" y="111685"/>
                  </a:cubicBezTo>
                  <a:lnTo>
                    <a:pt x="1204004" y="912248"/>
                  </a:lnTo>
                  <a:cubicBezTo>
                    <a:pt x="1204004" y="973930"/>
                    <a:pt x="1154001" y="1023933"/>
                    <a:pt x="1092319" y="1023933"/>
                  </a:cubicBezTo>
                  <a:lnTo>
                    <a:pt x="111685" y="1023933"/>
                  </a:lnTo>
                  <a:cubicBezTo>
                    <a:pt x="50003" y="1023933"/>
                    <a:pt x="0" y="973930"/>
                    <a:pt x="0" y="912248"/>
                  </a:cubicBezTo>
                  <a:lnTo>
                    <a:pt x="0" y="111685"/>
                  </a:lnTo>
                  <a:cubicBezTo>
                    <a:pt x="0" y="50003"/>
                    <a:pt x="50003" y="0"/>
                    <a:pt x="111685" y="0"/>
                  </a:cubicBezTo>
                  <a:close/>
                </a:path>
              </a:pathLst>
            </a:custGeom>
            <a:blipFill>
              <a:blip r:embed="rId7" cstate="email">
                <a:extLst>
                  <a:ext uri="{28A0092B-C50C-407E-A947-70E740481C1C}">
                    <a14:useLocalDpi xmlns:a14="http://schemas.microsoft.com/office/drawing/2010/main"/>
                  </a:ext>
                </a:extLst>
              </a:blip>
              <a:stretch>
                <a:fillRect/>
              </a:stretch>
            </a:blipFill>
          </p:spPr>
        </p:sp>
      </p:grpSp>
      <p:grpSp>
        <p:nvGrpSpPr>
          <p:cNvPr id="39" name="Group 39"/>
          <p:cNvGrpSpPr/>
          <p:nvPr/>
        </p:nvGrpSpPr>
        <p:grpSpPr>
          <a:xfrm>
            <a:off x="9537296" y="6475495"/>
            <a:ext cx="3086876" cy="2652824"/>
            <a:chOff x="0" y="0"/>
            <a:chExt cx="1191468" cy="1023933"/>
          </a:xfrm>
        </p:grpSpPr>
        <p:sp>
          <p:nvSpPr>
            <p:cNvPr id="40" name="Freeform 40"/>
            <p:cNvSpPr/>
            <p:nvPr/>
          </p:nvSpPr>
          <p:spPr>
            <a:xfrm>
              <a:off x="0" y="0"/>
              <a:ext cx="1191467" cy="1023933"/>
            </a:xfrm>
            <a:custGeom>
              <a:avLst/>
              <a:gdLst/>
              <a:ahLst/>
              <a:cxnLst/>
              <a:rect l="l" t="t" r="r" b="b"/>
              <a:pathLst>
                <a:path w="1191467" h="1023933">
                  <a:moveTo>
                    <a:pt x="112861" y="0"/>
                  </a:moveTo>
                  <a:lnTo>
                    <a:pt x="1078607" y="0"/>
                  </a:lnTo>
                  <a:cubicBezTo>
                    <a:pt x="1108539" y="0"/>
                    <a:pt x="1137246" y="11891"/>
                    <a:pt x="1158411" y="33056"/>
                  </a:cubicBezTo>
                  <a:cubicBezTo>
                    <a:pt x="1179577" y="54222"/>
                    <a:pt x="1191467" y="82928"/>
                    <a:pt x="1191467" y="112861"/>
                  </a:cubicBezTo>
                  <a:lnTo>
                    <a:pt x="1191467" y="911072"/>
                  </a:lnTo>
                  <a:cubicBezTo>
                    <a:pt x="1191467" y="973403"/>
                    <a:pt x="1140938" y="1023933"/>
                    <a:pt x="1078607" y="1023933"/>
                  </a:cubicBezTo>
                  <a:lnTo>
                    <a:pt x="112861" y="1023933"/>
                  </a:lnTo>
                  <a:cubicBezTo>
                    <a:pt x="50529" y="1023933"/>
                    <a:pt x="0" y="973403"/>
                    <a:pt x="0" y="911072"/>
                  </a:cubicBezTo>
                  <a:lnTo>
                    <a:pt x="0" y="112861"/>
                  </a:lnTo>
                  <a:cubicBezTo>
                    <a:pt x="0" y="50529"/>
                    <a:pt x="50529" y="0"/>
                    <a:pt x="112861" y="0"/>
                  </a:cubicBezTo>
                  <a:close/>
                </a:path>
              </a:pathLst>
            </a:custGeom>
            <a:blipFill>
              <a:blip r:embed="rId8" cstate="email">
                <a:extLst>
                  <a:ext uri="{28A0092B-C50C-407E-A947-70E740481C1C}">
                    <a14:useLocalDpi xmlns:a14="http://schemas.microsoft.com/office/drawing/2010/main"/>
                  </a:ext>
                </a:extLst>
              </a:blip>
              <a:stretch>
                <a:fillRect/>
              </a:stretch>
            </a:blipFill>
          </p:spPr>
        </p:sp>
      </p:grpSp>
      <p:grpSp>
        <p:nvGrpSpPr>
          <p:cNvPr id="41" name="Group 41"/>
          <p:cNvGrpSpPr/>
          <p:nvPr/>
        </p:nvGrpSpPr>
        <p:grpSpPr>
          <a:xfrm>
            <a:off x="8559870" y="7205166"/>
            <a:ext cx="1193483" cy="119348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44" name="Freeform 44"/>
          <p:cNvSpPr/>
          <p:nvPr/>
        </p:nvSpPr>
        <p:spPr>
          <a:xfrm rot="1660533">
            <a:off x="8742306" y="7528787"/>
            <a:ext cx="843616" cy="546241"/>
          </a:xfrm>
          <a:custGeom>
            <a:avLst/>
            <a:gdLst/>
            <a:ahLst/>
            <a:cxnLst/>
            <a:rect l="l" t="t" r="r" b="b"/>
            <a:pathLst>
              <a:path w="843616" h="546241">
                <a:moveTo>
                  <a:pt x="0" y="0"/>
                </a:moveTo>
                <a:lnTo>
                  <a:pt x="843616" y="0"/>
                </a:lnTo>
                <a:lnTo>
                  <a:pt x="843616" y="546241"/>
                </a:lnTo>
                <a:lnTo>
                  <a:pt x="0" y="5462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5" name="TextBox 45"/>
          <p:cNvSpPr txBox="1"/>
          <p:nvPr/>
        </p:nvSpPr>
        <p:spPr>
          <a:xfrm>
            <a:off x="5206649" y="9137844"/>
            <a:ext cx="3932195" cy="483146"/>
          </a:xfrm>
          <a:prstGeom prst="rect">
            <a:avLst/>
          </a:prstGeom>
        </p:spPr>
        <p:txBody>
          <a:bodyPr lIns="0" tIns="0" rIns="0" bIns="0" rtlCol="0" anchor="t">
            <a:spAutoFit/>
          </a:bodyPr>
          <a:lstStyle/>
          <a:p>
            <a:pPr algn="just">
              <a:lnSpc>
                <a:spcPts val="4249"/>
              </a:lnSpc>
            </a:pPr>
            <a:r>
              <a:rPr lang="en-US" sz="2499" b="1">
                <a:solidFill>
                  <a:srgbClr val="000000"/>
                </a:solidFill>
                <a:latin typeface="Montserrat" pitchFamily="2" charset="-93"/>
                <a:ea typeface="Poppins Bold"/>
                <a:cs typeface="Poppins Bold"/>
                <a:sym typeface="Poppins Bold"/>
              </a:rPr>
              <a:t>Xem thông tin cá nhân</a:t>
            </a:r>
          </a:p>
        </p:txBody>
      </p:sp>
      <p:sp>
        <p:nvSpPr>
          <p:cNvPr id="46" name="TextBox 46"/>
          <p:cNvSpPr txBox="1"/>
          <p:nvPr/>
        </p:nvSpPr>
        <p:spPr>
          <a:xfrm>
            <a:off x="9969855" y="9137844"/>
            <a:ext cx="2314151" cy="483146"/>
          </a:xfrm>
          <a:prstGeom prst="rect">
            <a:avLst/>
          </a:prstGeom>
        </p:spPr>
        <p:txBody>
          <a:bodyPr lIns="0" tIns="0" rIns="0" bIns="0" rtlCol="0" anchor="t">
            <a:spAutoFit/>
          </a:bodyPr>
          <a:lstStyle/>
          <a:p>
            <a:pPr algn="just">
              <a:lnSpc>
                <a:spcPts val="4249"/>
              </a:lnSpc>
            </a:pPr>
            <a:r>
              <a:rPr lang="en-US" sz="2499" b="1">
                <a:solidFill>
                  <a:srgbClr val="000000"/>
                </a:solidFill>
                <a:latin typeface="Montserrat" pitchFamily="2" charset="-93"/>
                <a:ea typeface="Poppins Bold"/>
                <a:cs typeface="Poppins Bold"/>
                <a:sym typeface="Poppins Bold"/>
              </a:rPr>
              <a:t>Liên hệ hỗ trợ</a:t>
            </a:r>
          </a:p>
        </p:txBody>
      </p:sp>
      <p:sp>
        <p:nvSpPr>
          <p:cNvPr id="47" name="TextBox 47"/>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06007" y="2020100"/>
            <a:ext cx="614749" cy="6147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1020756" y="2961027"/>
            <a:ext cx="307374" cy="3073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8" name="Group 8"/>
          <p:cNvGrpSpPr>
            <a:grpSpLocks noChangeAspect="1"/>
          </p:cNvGrpSpPr>
          <p:nvPr/>
        </p:nvGrpSpPr>
        <p:grpSpPr>
          <a:xfrm>
            <a:off x="11442775" y="2193049"/>
            <a:ext cx="4491990" cy="6737985"/>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10" name="Group 10"/>
          <p:cNvGrpSpPr/>
          <p:nvPr/>
        </p:nvGrpSpPr>
        <p:grpSpPr>
          <a:xfrm>
            <a:off x="16084515" y="3355073"/>
            <a:ext cx="614749" cy="6147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3" name="Freeform 13"/>
          <p:cNvSpPr/>
          <p:nvPr/>
        </p:nvSpPr>
        <p:spPr>
          <a:xfrm>
            <a:off x="15523672" y="7400248"/>
            <a:ext cx="1736434" cy="1858052"/>
          </a:xfrm>
          <a:custGeom>
            <a:avLst/>
            <a:gdLst/>
            <a:ahLst/>
            <a:cxnLst/>
            <a:rect l="l" t="t" r="r" b="b"/>
            <a:pathLst>
              <a:path w="1736434" h="1858052">
                <a:moveTo>
                  <a:pt x="0" y="0"/>
                </a:moveTo>
                <a:lnTo>
                  <a:pt x="1736434" y="0"/>
                </a:lnTo>
                <a:lnTo>
                  <a:pt x="1736434" y="1858052"/>
                </a:lnTo>
                <a:lnTo>
                  <a:pt x="0" y="1858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0115822" y="589051"/>
            <a:ext cx="7144284" cy="1331915"/>
          </a:xfrm>
          <a:prstGeom prst="rect">
            <a:avLst/>
          </a:prstGeom>
        </p:spPr>
        <p:txBody>
          <a:bodyPr lIns="0" tIns="0" rIns="0" bIns="0" rtlCol="0" anchor="t">
            <a:spAutoFit/>
          </a:bodyPr>
          <a:lstStyle/>
          <a:p>
            <a:pPr algn="ctr">
              <a:lnSpc>
                <a:spcPts val="5192"/>
              </a:lnSpc>
            </a:pPr>
            <a:r>
              <a:rPr lang="en-US" sz="5192" b="1">
                <a:solidFill>
                  <a:srgbClr val="0F2F56"/>
                </a:solidFill>
                <a:latin typeface="Montserrat Ultra-Bold"/>
                <a:ea typeface="Montserrat Ultra-Bold"/>
                <a:cs typeface="Montserrat Ultra-Bold"/>
                <a:sym typeface="Montserrat Ultra-Bold"/>
              </a:rPr>
              <a:t>CẤU TRÚC TỔ CHỨC MÃ NGUỒN</a:t>
            </a:r>
          </a:p>
        </p:txBody>
      </p:sp>
      <p:grpSp>
        <p:nvGrpSpPr>
          <p:cNvPr id="15" name="Group 15"/>
          <p:cNvGrpSpPr/>
          <p:nvPr/>
        </p:nvGrpSpPr>
        <p:grpSpPr>
          <a:xfrm>
            <a:off x="16545576" y="1910276"/>
            <a:ext cx="307374" cy="30737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8" name="Group 18"/>
          <p:cNvGrpSpPr/>
          <p:nvPr/>
        </p:nvGrpSpPr>
        <p:grpSpPr>
          <a:xfrm>
            <a:off x="10629218" y="7543221"/>
            <a:ext cx="614749" cy="61474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21" name="Group 21"/>
          <p:cNvGrpSpPr/>
          <p:nvPr/>
        </p:nvGrpSpPr>
        <p:grpSpPr>
          <a:xfrm>
            <a:off x="11289088" y="6534927"/>
            <a:ext cx="307374" cy="30737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24" name="TextBox 24"/>
          <p:cNvSpPr txBox="1"/>
          <p:nvPr/>
        </p:nvSpPr>
        <p:spPr>
          <a:xfrm>
            <a:off x="1028700" y="1308624"/>
            <a:ext cx="7007696" cy="492186"/>
          </a:xfrm>
          <a:prstGeom prst="rect">
            <a:avLst/>
          </a:prstGeom>
        </p:spPr>
        <p:txBody>
          <a:bodyPr lIns="0" tIns="0" rIns="0" bIns="0" rtlCol="0" anchor="t">
            <a:spAutoFit/>
          </a:bodyPr>
          <a:lstStyle/>
          <a:p>
            <a:pPr algn="l">
              <a:lnSpc>
                <a:spcPts val="3839"/>
              </a:lnSpc>
            </a:pPr>
            <a:r>
              <a:rPr lang="en-US" sz="3999" b="1">
                <a:solidFill>
                  <a:srgbClr val="0F2F56"/>
                </a:solidFill>
                <a:latin typeface="Montserrat" pitchFamily="2" charset="-93"/>
                <a:ea typeface="Montserrat Ultra-Bold"/>
                <a:cs typeface="Montserrat Ultra-Bold"/>
                <a:sym typeface="Montserrat Ultra-Bold"/>
              </a:rPr>
              <a:t>THƯ MỤC DATA</a:t>
            </a:r>
          </a:p>
        </p:txBody>
      </p:sp>
      <p:sp>
        <p:nvSpPr>
          <p:cNvPr id="25" name="TextBox 25"/>
          <p:cNvSpPr txBox="1"/>
          <p:nvPr/>
        </p:nvSpPr>
        <p:spPr>
          <a:xfrm>
            <a:off x="1028700" y="1910276"/>
            <a:ext cx="8954481" cy="367858"/>
          </a:xfrm>
          <a:prstGeom prst="rect">
            <a:avLst/>
          </a:prstGeom>
        </p:spPr>
        <p:txBody>
          <a:bodyPr lIns="0" tIns="0" rIns="0" bIns="0" rtlCol="0" anchor="t">
            <a:spAutoFit/>
          </a:bodyPr>
          <a:lstStyle/>
          <a:p>
            <a:pPr algn="l">
              <a:lnSpc>
                <a:spcPts val="3079"/>
              </a:lnSpc>
            </a:pPr>
            <a:r>
              <a:rPr lang="en-US" sz="2199" dirty="0" err="1">
                <a:solidFill>
                  <a:srgbClr val="000000"/>
                </a:solidFill>
                <a:latin typeface="Montserrat" pitchFamily="2" charset="-93"/>
                <a:ea typeface="Poppins"/>
                <a:cs typeface="Poppins"/>
                <a:sym typeface="Poppins"/>
              </a:rPr>
              <a:t>Gồm</a:t>
            </a:r>
            <a:r>
              <a:rPr lang="en-US" sz="2199" dirty="0">
                <a:solidFill>
                  <a:srgbClr val="000000"/>
                </a:solidFill>
                <a:latin typeface="Montserrat" pitchFamily="2" charset="-93"/>
                <a:ea typeface="Poppins"/>
                <a:cs typeface="Poppins"/>
                <a:sym typeface="Poppins"/>
              </a:rPr>
              <a:t> file </a:t>
            </a:r>
            <a:r>
              <a:rPr lang="en-US" sz="2199" dirty="0" err="1">
                <a:solidFill>
                  <a:srgbClr val="000000"/>
                </a:solidFill>
                <a:latin typeface="Montserrat" pitchFamily="2" charset="-93"/>
                <a:ea typeface="Poppins"/>
                <a:cs typeface="Poppins"/>
                <a:sym typeface="Poppins"/>
              </a:rPr>
              <a:t>môi</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trường</a:t>
            </a:r>
            <a:endParaRPr lang="en-US" sz="2199" dirty="0">
              <a:solidFill>
                <a:srgbClr val="000000"/>
              </a:solidFill>
              <a:latin typeface="Montserrat" pitchFamily="2" charset="-93"/>
              <a:ea typeface="Poppins"/>
              <a:cs typeface="Poppins"/>
              <a:sym typeface="Poppins"/>
            </a:endParaRPr>
          </a:p>
        </p:txBody>
      </p:sp>
      <p:sp>
        <p:nvSpPr>
          <p:cNvPr id="26" name="TextBox 26"/>
          <p:cNvSpPr txBox="1"/>
          <p:nvPr/>
        </p:nvSpPr>
        <p:spPr>
          <a:xfrm>
            <a:off x="1028700" y="2900233"/>
            <a:ext cx="7007696" cy="492186"/>
          </a:xfrm>
          <a:prstGeom prst="rect">
            <a:avLst/>
          </a:prstGeom>
        </p:spPr>
        <p:txBody>
          <a:bodyPr lIns="0" tIns="0" rIns="0" bIns="0" rtlCol="0" anchor="t">
            <a:spAutoFit/>
          </a:bodyPr>
          <a:lstStyle/>
          <a:p>
            <a:pPr algn="l">
              <a:lnSpc>
                <a:spcPts val="3839"/>
              </a:lnSpc>
            </a:pPr>
            <a:r>
              <a:rPr lang="en-US" sz="3999" b="1">
                <a:solidFill>
                  <a:srgbClr val="0F2F56"/>
                </a:solidFill>
                <a:latin typeface="Montserrat" pitchFamily="2" charset="-93"/>
                <a:ea typeface="Montserrat Ultra-Bold"/>
                <a:cs typeface="Montserrat Ultra-Bold"/>
                <a:sym typeface="Montserrat Ultra-Bold"/>
              </a:rPr>
              <a:t>THƯ MỤC IMAGES</a:t>
            </a:r>
          </a:p>
        </p:txBody>
      </p:sp>
      <p:sp>
        <p:nvSpPr>
          <p:cNvPr id="27" name="TextBox 27"/>
          <p:cNvSpPr txBox="1"/>
          <p:nvPr/>
        </p:nvSpPr>
        <p:spPr>
          <a:xfrm>
            <a:off x="1028700" y="3449253"/>
            <a:ext cx="8954481" cy="782452"/>
          </a:xfrm>
          <a:prstGeom prst="rect">
            <a:avLst/>
          </a:prstGeom>
        </p:spPr>
        <p:txBody>
          <a:bodyPr lIns="0" tIns="0" rIns="0" bIns="0" rtlCol="0" anchor="t">
            <a:spAutoFit/>
          </a:bodyPr>
          <a:lstStyle/>
          <a:p>
            <a:pPr algn="just">
              <a:lnSpc>
                <a:spcPts val="3079"/>
              </a:lnSpc>
            </a:pPr>
            <a:r>
              <a:rPr lang="en-US" sz="2199" dirty="0" err="1">
                <a:solidFill>
                  <a:srgbClr val="000000"/>
                </a:solidFill>
                <a:latin typeface="Montserrat" pitchFamily="2" charset="-93"/>
                <a:ea typeface="Poppins"/>
                <a:cs typeface="Poppins"/>
                <a:sym typeface="Poppins"/>
              </a:rPr>
              <a:t>Gồm</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các</a:t>
            </a:r>
            <a:r>
              <a:rPr lang="en-US" sz="2199" dirty="0">
                <a:solidFill>
                  <a:srgbClr val="000000"/>
                </a:solidFill>
                <a:latin typeface="Montserrat" pitchFamily="2" charset="-93"/>
                <a:ea typeface="Poppins"/>
                <a:cs typeface="Poppins"/>
                <a:sym typeface="Poppins"/>
              </a:rPr>
              <a:t> file </a:t>
            </a:r>
            <a:r>
              <a:rPr lang="en-US" sz="2199" dirty="0" err="1">
                <a:solidFill>
                  <a:srgbClr val="000000"/>
                </a:solidFill>
                <a:latin typeface="Montserrat" pitchFamily="2" charset="-93"/>
                <a:ea typeface="Poppins"/>
                <a:cs typeface="Poppins"/>
                <a:sym typeface="Poppins"/>
              </a:rPr>
              <a:t>hình</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ảnh</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tải</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về</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từ</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bản</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thiết</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kế</a:t>
            </a:r>
            <a:r>
              <a:rPr lang="en-US" sz="2199" dirty="0">
                <a:solidFill>
                  <a:srgbClr val="000000"/>
                </a:solidFill>
                <a:latin typeface="Montserrat" pitchFamily="2" charset="-93"/>
                <a:ea typeface="Poppins"/>
                <a:cs typeface="Poppins"/>
                <a:sym typeface="Poppins"/>
              </a:rPr>
              <a:t> Figma </a:t>
            </a:r>
            <a:r>
              <a:rPr lang="en-US" sz="2199" dirty="0" err="1">
                <a:solidFill>
                  <a:srgbClr val="000000"/>
                </a:solidFill>
                <a:latin typeface="Montserrat" pitchFamily="2" charset="-93"/>
                <a:ea typeface="Poppins"/>
                <a:cs typeface="Poppins"/>
                <a:sym typeface="Poppins"/>
              </a:rPr>
              <a:t>theo</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các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thư</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mục</a:t>
            </a:r>
            <a:r>
              <a:rPr lang="en-US" sz="2199" dirty="0">
                <a:solidFill>
                  <a:srgbClr val="000000"/>
                </a:solidFill>
                <a:latin typeface="Montserrat" pitchFamily="2" charset="-93"/>
                <a:ea typeface="Poppins"/>
                <a:cs typeface="Poppins"/>
                <a:sym typeface="Poppins"/>
              </a:rPr>
              <a:t> con </a:t>
            </a:r>
            <a:r>
              <a:rPr lang="en-US" sz="2199" dirty="0" err="1">
                <a:solidFill>
                  <a:srgbClr val="000000"/>
                </a:solidFill>
                <a:latin typeface="Montserrat" pitchFamily="2" charset="-93"/>
                <a:ea typeface="Poppins"/>
                <a:cs typeface="Poppins"/>
                <a:sym typeface="Poppins"/>
              </a:rPr>
              <a:t>với</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tên</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gọi</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tương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ứng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các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trang</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chức</a:t>
            </a:r>
            <a:r>
              <a:rPr lang="en-US" sz="2199" dirty="0">
                <a:solidFill>
                  <a:srgbClr val="000000"/>
                </a:solidFill>
                <a:latin typeface="Montserrat" pitchFamily="2" charset="-93"/>
                <a:ea typeface="Poppins"/>
                <a:cs typeface="Poppins"/>
                <a:sym typeface="Poppins"/>
              </a:rPr>
              <a:t> </a:t>
            </a:r>
            <a:r>
              <a:rPr lang="en-US" sz="2199" dirty="0" err="1">
                <a:solidFill>
                  <a:srgbClr val="000000"/>
                </a:solidFill>
                <a:latin typeface="Montserrat" pitchFamily="2" charset="-93"/>
                <a:ea typeface="Poppins"/>
                <a:cs typeface="Poppins"/>
                <a:sym typeface="Poppins"/>
              </a:rPr>
              <a:t>năng</a:t>
            </a:r>
            <a:r>
              <a:rPr lang="en-US" sz="2199" dirty="0">
                <a:solidFill>
                  <a:srgbClr val="000000"/>
                </a:solidFill>
                <a:latin typeface="Montserrat" pitchFamily="2" charset="-93"/>
                <a:ea typeface="Poppins"/>
                <a:cs typeface="Poppins"/>
                <a:sym typeface="Poppins"/>
              </a:rPr>
              <a:t>.</a:t>
            </a:r>
          </a:p>
        </p:txBody>
      </p:sp>
      <p:sp>
        <p:nvSpPr>
          <p:cNvPr id="28" name="TextBox 28"/>
          <p:cNvSpPr txBox="1"/>
          <p:nvPr/>
        </p:nvSpPr>
        <p:spPr>
          <a:xfrm>
            <a:off x="1028700" y="5038614"/>
            <a:ext cx="7007696" cy="492186"/>
          </a:xfrm>
          <a:prstGeom prst="rect">
            <a:avLst/>
          </a:prstGeom>
        </p:spPr>
        <p:txBody>
          <a:bodyPr lIns="0" tIns="0" rIns="0" bIns="0" rtlCol="0" anchor="t">
            <a:spAutoFit/>
          </a:bodyPr>
          <a:lstStyle/>
          <a:p>
            <a:pPr algn="l">
              <a:lnSpc>
                <a:spcPts val="3839"/>
              </a:lnSpc>
            </a:pPr>
            <a:r>
              <a:rPr lang="en-US" sz="3999" b="1">
                <a:solidFill>
                  <a:srgbClr val="0F2F56"/>
                </a:solidFill>
                <a:latin typeface="Montserrat" pitchFamily="2" charset="-93"/>
                <a:ea typeface="Montserrat Ultra-Bold"/>
                <a:cs typeface="Montserrat Ultra-Bold"/>
                <a:sym typeface="Montserrat Ultra-Bold"/>
              </a:rPr>
              <a:t>THƯ MỤC MODULES</a:t>
            </a:r>
          </a:p>
        </p:txBody>
      </p:sp>
      <p:sp>
        <p:nvSpPr>
          <p:cNvPr id="29" name="TextBox 29"/>
          <p:cNvSpPr txBox="1"/>
          <p:nvPr/>
        </p:nvSpPr>
        <p:spPr>
          <a:xfrm>
            <a:off x="1028700" y="5618128"/>
            <a:ext cx="8954481" cy="782452"/>
          </a:xfrm>
          <a:prstGeom prst="rect">
            <a:avLst/>
          </a:prstGeom>
        </p:spPr>
        <p:txBody>
          <a:bodyPr lIns="0" tIns="0" rIns="0" bIns="0" rtlCol="0" anchor="t">
            <a:spAutoFit/>
          </a:bodyPr>
          <a:lstStyle/>
          <a:p>
            <a:pPr algn="just">
              <a:lnSpc>
                <a:spcPts val="3079"/>
              </a:lnSpc>
            </a:pPr>
            <a:r>
              <a:rPr lang="en-US" sz="2199">
                <a:solidFill>
                  <a:srgbClr val="000000"/>
                </a:solidFill>
                <a:latin typeface="Montserrat" pitchFamily="2" charset="-93"/>
                <a:ea typeface="Poppins"/>
                <a:cs typeface="Poppins"/>
                <a:sym typeface="Poppins"/>
              </a:rPr>
              <a:t>Gồm các file code, với mỗi thư mục con mang tên tương ứng chức năng, sẽ bao gồm 1 file Front-end và 1 file Back-end.</a:t>
            </a:r>
          </a:p>
        </p:txBody>
      </p:sp>
      <p:sp>
        <p:nvSpPr>
          <p:cNvPr id="30" name="TextBox 30"/>
          <p:cNvSpPr txBox="1"/>
          <p:nvPr/>
        </p:nvSpPr>
        <p:spPr>
          <a:xfrm>
            <a:off x="1028700" y="7215877"/>
            <a:ext cx="7007696" cy="492186"/>
          </a:xfrm>
          <a:prstGeom prst="rect">
            <a:avLst/>
          </a:prstGeom>
        </p:spPr>
        <p:txBody>
          <a:bodyPr lIns="0" tIns="0" rIns="0" bIns="0" rtlCol="0" anchor="t">
            <a:spAutoFit/>
          </a:bodyPr>
          <a:lstStyle/>
          <a:p>
            <a:pPr algn="l">
              <a:lnSpc>
                <a:spcPts val="3839"/>
              </a:lnSpc>
            </a:pPr>
            <a:r>
              <a:rPr lang="en-US" sz="3999" b="1">
                <a:solidFill>
                  <a:srgbClr val="0F2F56"/>
                </a:solidFill>
                <a:latin typeface="Montserrat" pitchFamily="2" charset="-93"/>
                <a:ea typeface="Montserrat Ultra-Bold"/>
                <a:cs typeface="Montserrat Ultra-Bold"/>
                <a:sym typeface="Montserrat Ultra-Bold"/>
              </a:rPr>
              <a:t>FILE APP.PY</a:t>
            </a:r>
          </a:p>
        </p:txBody>
      </p:sp>
      <p:sp>
        <p:nvSpPr>
          <p:cNvPr id="31" name="TextBox 31"/>
          <p:cNvSpPr txBox="1"/>
          <p:nvPr/>
        </p:nvSpPr>
        <p:spPr>
          <a:xfrm>
            <a:off x="1028700" y="7798112"/>
            <a:ext cx="8954481" cy="782452"/>
          </a:xfrm>
          <a:prstGeom prst="rect">
            <a:avLst/>
          </a:prstGeom>
        </p:spPr>
        <p:txBody>
          <a:bodyPr lIns="0" tIns="0" rIns="0" bIns="0" rtlCol="0" anchor="t">
            <a:spAutoFit/>
          </a:bodyPr>
          <a:lstStyle/>
          <a:p>
            <a:pPr algn="just">
              <a:lnSpc>
                <a:spcPts val="3079"/>
              </a:lnSpc>
            </a:pPr>
            <a:r>
              <a:rPr lang="en-US" sz="2199">
                <a:solidFill>
                  <a:srgbClr val="000000"/>
                </a:solidFill>
                <a:latin typeface="Montserrat" pitchFamily="2" charset="-93"/>
                <a:ea typeface="Poppins"/>
                <a:cs typeface="Poppins"/>
                <a:sym typeface="Poppins"/>
              </a:rPr>
              <a:t>Là file chạy chính của chương trình, thực hiện khởi chạy phần mềm.</a:t>
            </a:r>
          </a:p>
        </p:txBody>
      </p:sp>
      <p:sp>
        <p:nvSpPr>
          <p:cNvPr id="32" name="TextBox 32"/>
          <p:cNvSpPr txBox="1"/>
          <p:nvPr/>
        </p:nvSpPr>
        <p:spPr>
          <a:xfrm>
            <a:off x="441318" y="345974"/>
            <a:ext cx="2089513"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sp>
        <p:nvSpPr>
          <p:cNvPr id="33" name="TextBox 33"/>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email">
              <a:extLst>
                <a:ext uri="{28A0092B-C50C-407E-A947-70E740481C1C}">
                  <a14:useLocalDpi xmlns:a14="http://schemas.microsoft.com/office/drawing/2010/main"/>
                </a:ext>
              </a:extLst>
            </a:blip>
            <a:stretch>
              <a:fillRect t="-10624" b="-15153"/>
            </a:stretch>
          </a:blipFill>
        </p:spPr>
      </p:sp>
      <p:grpSp>
        <p:nvGrpSpPr>
          <p:cNvPr id="3" name="Group 3"/>
          <p:cNvGrpSpPr/>
          <p:nvPr/>
        </p:nvGrpSpPr>
        <p:grpSpPr>
          <a:xfrm>
            <a:off x="15275837" y="671729"/>
            <a:ext cx="682796" cy="68279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6" name="Group 6"/>
          <p:cNvGrpSpPr/>
          <p:nvPr/>
        </p:nvGrpSpPr>
        <p:grpSpPr>
          <a:xfrm>
            <a:off x="15022499" y="1354526"/>
            <a:ext cx="341398" cy="3413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BFA"/>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9" name="Group 9"/>
          <p:cNvGrpSpPr/>
          <p:nvPr/>
        </p:nvGrpSpPr>
        <p:grpSpPr>
          <a:xfrm>
            <a:off x="2893197" y="2167117"/>
            <a:ext cx="12882715" cy="6849033"/>
            <a:chOff x="0" y="0"/>
            <a:chExt cx="3392979" cy="1803861"/>
          </a:xfrm>
        </p:grpSpPr>
        <p:sp>
          <p:nvSpPr>
            <p:cNvPr id="10" name="Freeform 10"/>
            <p:cNvSpPr/>
            <p:nvPr/>
          </p:nvSpPr>
          <p:spPr>
            <a:xfrm>
              <a:off x="0" y="0"/>
              <a:ext cx="3392979" cy="1803861"/>
            </a:xfrm>
            <a:custGeom>
              <a:avLst/>
              <a:gdLst/>
              <a:ahLst/>
              <a:cxnLst/>
              <a:rect l="l" t="t" r="r" b="b"/>
              <a:pathLst>
                <a:path w="3392979" h="1803861">
                  <a:moveTo>
                    <a:pt x="0" y="0"/>
                  </a:moveTo>
                  <a:lnTo>
                    <a:pt x="3392979" y="0"/>
                  </a:lnTo>
                  <a:lnTo>
                    <a:pt x="3392979" y="1803861"/>
                  </a:lnTo>
                  <a:lnTo>
                    <a:pt x="0" y="1803861"/>
                  </a:lnTo>
                  <a:close/>
                </a:path>
              </a:pathLst>
            </a:custGeom>
            <a:solidFill>
              <a:srgbClr val="000000">
                <a:alpha val="45882"/>
              </a:srgbClr>
            </a:solidFill>
          </p:spPr>
        </p:sp>
        <p:sp>
          <p:nvSpPr>
            <p:cNvPr id="11" name="TextBox 11"/>
            <p:cNvSpPr txBox="1"/>
            <p:nvPr/>
          </p:nvSpPr>
          <p:spPr>
            <a:xfrm>
              <a:off x="0" y="-57150"/>
              <a:ext cx="3392979" cy="1861011"/>
            </a:xfrm>
            <a:prstGeom prst="rect">
              <a:avLst/>
            </a:prstGeom>
          </p:spPr>
          <p:txBody>
            <a:bodyPr lIns="50800" tIns="50800" rIns="50800" bIns="50800" rtlCol="0" anchor="ctr"/>
            <a:lstStyle/>
            <a:p>
              <a:pPr algn="ctr">
                <a:lnSpc>
                  <a:spcPts val="2520"/>
                </a:lnSpc>
              </a:pPr>
              <a:endParaRPr/>
            </a:p>
          </p:txBody>
        </p:sp>
      </p:grpSp>
      <p:sp>
        <p:nvSpPr>
          <p:cNvPr id="12" name="TextBox 12"/>
          <p:cNvSpPr txBox="1"/>
          <p:nvPr/>
        </p:nvSpPr>
        <p:spPr>
          <a:xfrm>
            <a:off x="3677765" y="1014855"/>
            <a:ext cx="10932470" cy="822217"/>
          </a:xfrm>
          <a:prstGeom prst="rect">
            <a:avLst/>
          </a:prstGeom>
        </p:spPr>
        <p:txBody>
          <a:bodyPr lIns="0" tIns="0" rIns="0" bIns="0" rtlCol="0" anchor="t">
            <a:spAutoFit/>
          </a:bodyPr>
          <a:lstStyle/>
          <a:p>
            <a:pPr algn="l">
              <a:lnSpc>
                <a:spcPts val="6079"/>
              </a:lnSpc>
            </a:pPr>
            <a:r>
              <a:rPr lang="en-US" sz="6332" b="1" dirty="0">
                <a:solidFill>
                  <a:srgbClr val="FFFFFF"/>
                </a:solidFill>
                <a:latin typeface="Montserrat Ultra-Bold"/>
                <a:ea typeface="Montserrat Ultra-Bold"/>
                <a:cs typeface="Montserrat Ultra-Bold"/>
                <a:sym typeface="Montserrat Ultra-Bold"/>
              </a:rPr>
              <a:t>DANH SÁCH THÀNH VIÊN</a:t>
            </a:r>
          </a:p>
        </p:txBody>
      </p:sp>
      <p:sp>
        <p:nvSpPr>
          <p:cNvPr id="13" name="TextBox 13"/>
          <p:cNvSpPr txBox="1"/>
          <p:nvPr/>
        </p:nvSpPr>
        <p:spPr>
          <a:xfrm>
            <a:off x="3353562" y="2523586"/>
            <a:ext cx="6933438" cy="677686"/>
          </a:xfrm>
          <a:prstGeom prst="rect">
            <a:avLst/>
          </a:prstGeom>
        </p:spPr>
        <p:txBody>
          <a:bodyPr wrap="square" lIns="0" tIns="0" rIns="0" bIns="0" rtlCol="0" anchor="t">
            <a:spAutoFit/>
          </a:bodyPr>
          <a:lstStyle/>
          <a:p>
            <a:pPr algn="l">
              <a:lnSpc>
                <a:spcPts val="5721"/>
              </a:lnSpc>
            </a:pPr>
            <a:r>
              <a:rPr lang="en-US" sz="4086" dirty="0">
                <a:solidFill>
                  <a:srgbClr val="FFFFFF"/>
                </a:solidFill>
                <a:latin typeface="Montserrat" pitchFamily="2" charset="-93"/>
                <a:ea typeface="Poppins"/>
                <a:cs typeface="Poppins"/>
                <a:sym typeface="Poppins"/>
              </a:rPr>
              <a:t>Nguyễn Lê Nhật Khanh</a:t>
            </a:r>
          </a:p>
        </p:txBody>
      </p:sp>
      <p:sp>
        <p:nvSpPr>
          <p:cNvPr id="14" name="TextBox 14"/>
          <p:cNvSpPr txBox="1"/>
          <p:nvPr/>
        </p:nvSpPr>
        <p:spPr>
          <a:xfrm>
            <a:off x="3353562" y="3796138"/>
            <a:ext cx="7472852" cy="677686"/>
          </a:xfrm>
          <a:prstGeom prst="rect">
            <a:avLst/>
          </a:prstGeom>
        </p:spPr>
        <p:txBody>
          <a:bodyPr wrap="square" lIns="0" tIns="0" rIns="0" bIns="0" rtlCol="0" anchor="t">
            <a:spAutoFit/>
          </a:bodyPr>
          <a:lstStyle/>
          <a:p>
            <a:pPr algn="l">
              <a:lnSpc>
                <a:spcPts val="5721"/>
              </a:lnSpc>
            </a:pPr>
            <a:r>
              <a:rPr lang="en-US" sz="4086">
                <a:solidFill>
                  <a:srgbClr val="FFFFFF"/>
                </a:solidFill>
                <a:latin typeface="Montserrat" pitchFamily="2" charset="-93"/>
                <a:ea typeface="Poppins"/>
                <a:cs typeface="Poppins"/>
                <a:sym typeface="Poppins"/>
              </a:rPr>
              <a:t>Nguyễn Thị Bích Phượng</a:t>
            </a:r>
          </a:p>
        </p:txBody>
      </p:sp>
      <p:sp>
        <p:nvSpPr>
          <p:cNvPr id="15" name="TextBox 15"/>
          <p:cNvSpPr txBox="1"/>
          <p:nvPr/>
        </p:nvSpPr>
        <p:spPr>
          <a:xfrm>
            <a:off x="3353562" y="5068141"/>
            <a:ext cx="4111050" cy="677686"/>
          </a:xfrm>
          <a:prstGeom prst="rect">
            <a:avLst/>
          </a:prstGeom>
        </p:spPr>
        <p:txBody>
          <a:bodyPr wrap="square" lIns="0" tIns="0" rIns="0" bIns="0" rtlCol="0" anchor="t">
            <a:spAutoFit/>
          </a:bodyPr>
          <a:lstStyle/>
          <a:p>
            <a:pPr algn="l">
              <a:lnSpc>
                <a:spcPts val="5721"/>
              </a:lnSpc>
            </a:pPr>
            <a:r>
              <a:rPr lang="en-US" sz="4086">
                <a:solidFill>
                  <a:srgbClr val="FFFFFF"/>
                </a:solidFill>
                <a:latin typeface="Montserrat" pitchFamily="2" charset="-93"/>
                <a:ea typeface="Poppins"/>
                <a:cs typeface="Poppins"/>
                <a:sym typeface="Poppins"/>
              </a:rPr>
              <a:t>Lê Lệ Quyên</a:t>
            </a:r>
          </a:p>
        </p:txBody>
      </p:sp>
      <p:sp>
        <p:nvSpPr>
          <p:cNvPr id="16" name="TextBox 16"/>
          <p:cNvSpPr txBox="1"/>
          <p:nvPr/>
        </p:nvSpPr>
        <p:spPr>
          <a:xfrm>
            <a:off x="3353561" y="6340143"/>
            <a:ext cx="4361315" cy="677686"/>
          </a:xfrm>
          <a:prstGeom prst="rect">
            <a:avLst/>
          </a:prstGeom>
        </p:spPr>
        <p:txBody>
          <a:bodyPr wrap="square" lIns="0" tIns="0" rIns="0" bIns="0" rtlCol="0" anchor="t">
            <a:spAutoFit/>
          </a:bodyPr>
          <a:lstStyle/>
          <a:p>
            <a:pPr algn="l">
              <a:lnSpc>
                <a:spcPts val="5721"/>
              </a:lnSpc>
            </a:pPr>
            <a:r>
              <a:rPr lang="en-US" sz="4086">
                <a:solidFill>
                  <a:srgbClr val="FFFFFF"/>
                </a:solidFill>
                <a:latin typeface="Montserrat" pitchFamily="2" charset="-93"/>
                <a:ea typeface="Poppins"/>
                <a:cs typeface="Poppins"/>
                <a:sym typeface="Poppins"/>
              </a:rPr>
              <a:t>Nguyễn Lê Thi</a:t>
            </a:r>
          </a:p>
        </p:txBody>
      </p:sp>
      <p:sp>
        <p:nvSpPr>
          <p:cNvPr id="17" name="TextBox 17"/>
          <p:cNvSpPr txBox="1"/>
          <p:nvPr/>
        </p:nvSpPr>
        <p:spPr>
          <a:xfrm>
            <a:off x="3353562" y="7612146"/>
            <a:ext cx="4816648" cy="677686"/>
          </a:xfrm>
          <a:prstGeom prst="rect">
            <a:avLst/>
          </a:prstGeom>
        </p:spPr>
        <p:txBody>
          <a:bodyPr wrap="square" lIns="0" tIns="0" rIns="0" bIns="0" rtlCol="0" anchor="t">
            <a:spAutoFit/>
          </a:bodyPr>
          <a:lstStyle/>
          <a:p>
            <a:pPr algn="l">
              <a:lnSpc>
                <a:spcPts val="5721"/>
              </a:lnSpc>
            </a:pPr>
            <a:r>
              <a:rPr lang="en-US" sz="4086">
                <a:solidFill>
                  <a:srgbClr val="FFFFFF"/>
                </a:solidFill>
                <a:latin typeface="Montserrat" pitchFamily="2" charset="-93"/>
                <a:ea typeface="Poppins"/>
                <a:cs typeface="Poppins"/>
                <a:sym typeface="Poppins"/>
              </a:rPr>
              <a:t>Trần Quang Vũ </a:t>
            </a:r>
          </a:p>
        </p:txBody>
      </p:sp>
      <p:sp>
        <p:nvSpPr>
          <p:cNvPr id="18" name="TextBox 18"/>
          <p:cNvSpPr txBox="1"/>
          <p:nvPr/>
        </p:nvSpPr>
        <p:spPr>
          <a:xfrm>
            <a:off x="11926272" y="5160420"/>
            <a:ext cx="3657453" cy="677686"/>
          </a:xfrm>
          <a:prstGeom prst="rect">
            <a:avLst/>
          </a:prstGeom>
        </p:spPr>
        <p:txBody>
          <a:bodyPr wrap="square" lIns="0" tIns="0" rIns="0" bIns="0" rtlCol="0" anchor="t">
            <a:spAutoFit/>
          </a:bodyPr>
          <a:lstStyle/>
          <a:p>
            <a:pPr algn="l">
              <a:lnSpc>
                <a:spcPts val="5721"/>
              </a:lnSpc>
            </a:pPr>
            <a:r>
              <a:rPr lang="en-US" sz="4086">
                <a:solidFill>
                  <a:srgbClr val="FFFFFF"/>
                </a:solidFill>
                <a:latin typeface="Montserrat" pitchFamily="2" charset="-93"/>
                <a:ea typeface="Poppins"/>
                <a:cs typeface="Poppins"/>
                <a:sym typeface="Poppins"/>
              </a:rPr>
              <a:t>K234060721</a:t>
            </a:r>
          </a:p>
        </p:txBody>
      </p:sp>
      <p:sp>
        <p:nvSpPr>
          <p:cNvPr id="19" name="TextBox 19"/>
          <p:cNvSpPr txBox="1"/>
          <p:nvPr/>
        </p:nvSpPr>
        <p:spPr>
          <a:xfrm>
            <a:off x="11926272" y="3856974"/>
            <a:ext cx="3657453" cy="677686"/>
          </a:xfrm>
          <a:prstGeom prst="rect">
            <a:avLst/>
          </a:prstGeom>
        </p:spPr>
        <p:txBody>
          <a:bodyPr wrap="square" lIns="0" tIns="0" rIns="0" bIns="0" rtlCol="0" anchor="t">
            <a:spAutoFit/>
          </a:bodyPr>
          <a:lstStyle/>
          <a:p>
            <a:pPr algn="l">
              <a:lnSpc>
                <a:spcPts val="5721"/>
              </a:lnSpc>
            </a:pPr>
            <a:r>
              <a:rPr lang="en-US" sz="4086">
                <a:solidFill>
                  <a:srgbClr val="FFFFFF"/>
                </a:solidFill>
                <a:latin typeface="Montserrat" pitchFamily="2" charset="-93"/>
                <a:ea typeface="Poppins"/>
                <a:cs typeface="Poppins"/>
                <a:sym typeface="Poppins"/>
              </a:rPr>
              <a:t>K234060720</a:t>
            </a:r>
          </a:p>
        </p:txBody>
      </p:sp>
      <p:sp>
        <p:nvSpPr>
          <p:cNvPr id="20" name="TextBox 20"/>
          <p:cNvSpPr txBox="1"/>
          <p:nvPr/>
        </p:nvSpPr>
        <p:spPr>
          <a:xfrm>
            <a:off x="11926272" y="2523586"/>
            <a:ext cx="3985051" cy="677686"/>
          </a:xfrm>
          <a:prstGeom prst="rect">
            <a:avLst/>
          </a:prstGeom>
        </p:spPr>
        <p:txBody>
          <a:bodyPr wrap="square" lIns="0" tIns="0" rIns="0" bIns="0" rtlCol="0" anchor="t">
            <a:spAutoFit/>
          </a:bodyPr>
          <a:lstStyle/>
          <a:p>
            <a:pPr algn="l">
              <a:lnSpc>
                <a:spcPts val="5721"/>
              </a:lnSpc>
            </a:pPr>
            <a:r>
              <a:rPr lang="en-US" sz="4086">
                <a:solidFill>
                  <a:srgbClr val="FFFFFF"/>
                </a:solidFill>
                <a:latin typeface="Montserrat" pitchFamily="2" charset="-93"/>
                <a:ea typeface="Poppins"/>
                <a:cs typeface="Poppins"/>
                <a:sym typeface="Poppins"/>
              </a:rPr>
              <a:t>K234060699</a:t>
            </a:r>
          </a:p>
        </p:txBody>
      </p:sp>
      <p:sp>
        <p:nvSpPr>
          <p:cNvPr id="21" name="TextBox 21"/>
          <p:cNvSpPr txBox="1"/>
          <p:nvPr/>
        </p:nvSpPr>
        <p:spPr>
          <a:xfrm>
            <a:off x="11926272" y="6493808"/>
            <a:ext cx="3657453" cy="677686"/>
          </a:xfrm>
          <a:prstGeom prst="rect">
            <a:avLst/>
          </a:prstGeom>
        </p:spPr>
        <p:txBody>
          <a:bodyPr wrap="square" lIns="0" tIns="0" rIns="0" bIns="0" rtlCol="0" anchor="t">
            <a:spAutoFit/>
          </a:bodyPr>
          <a:lstStyle/>
          <a:p>
            <a:pPr algn="l">
              <a:lnSpc>
                <a:spcPts val="5721"/>
              </a:lnSpc>
            </a:pPr>
            <a:r>
              <a:rPr lang="en-US" sz="4086">
                <a:solidFill>
                  <a:srgbClr val="FFFFFF"/>
                </a:solidFill>
                <a:latin typeface="Montserrat" pitchFamily="2" charset="-93"/>
                <a:ea typeface="Poppins"/>
                <a:cs typeface="Poppins"/>
                <a:sym typeface="Poppins"/>
              </a:rPr>
              <a:t>K234060728</a:t>
            </a:r>
          </a:p>
        </p:txBody>
      </p:sp>
      <p:sp>
        <p:nvSpPr>
          <p:cNvPr id="22" name="TextBox 22"/>
          <p:cNvSpPr txBox="1"/>
          <p:nvPr/>
        </p:nvSpPr>
        <p:spPr>
          <a:xfrm>
            <a:off x="11926272" y="7827195"/>
            <a:ext cx="3657453" cy="677686"/>
          </a:xfrm>
          <a:prstGeom prst="rect">
            <a:avLst/>
          </a:prstGeom>
        </p:spPr>
        <p:txBody>
          <a:bodyPr wrap="square" lIns="0" tIns="0" rIns="0" bIns="0" rtlCol="0" anchor="t">
            <a:spAutoFit/>
          </a:bodyPr>
          <a:lstStyle/>
          <a:p>
            <a:pPr algn="l">
              <a:lnSpc>
                <a:spcPts val="5721"/>
              </a:lnSpc>
            </a:pPr>
            <a:r>
              <a:rPr lang="en-US" sz="4086">
                <a:solidFill>
                  <a:srgbClr val="FFFFFF"/>
                </a:solidFill>
                <a:latin typeface="Montserrat" pitchFamily="2" charset="-93"/>
                <a:ea typeface="Poppins"/>
                <a:cs typeface="Poppins"/>
                <a:sym typeface="Poppins"/>
              </a:rPr>
              <a:t>K234060741</a:t>
            </a:r>
          </a:p>
        </p:txBody>
      </p:sp>
      <p:sp>
        <p:nvSpPr>
          <p:cNvPr id="23" name="TextBox 23"/>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2760" y="1340384"/>
            <a:ext cx="16116540" cy="4913190"/>
            <a:chOff x="0" y="0"/>
            <a:chExt cx="21488721" cy="6550919"/>
          </a:xfrm>
        </p:grpSpPr>
        <p:pic>
          <p:nvPicPr>
            <p:cNvPr id="3" name="Pictur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21488721" cy="6550919"/>
            </a:xfrm>
            <a:prstGeom prst="rect">
              <a:avLst/>
            </a:prstGeom>
          </p:spPr>
        </p:pic>
      </p:grpSp>
      <p:sp>
        <p:nvSpPr>
          <p:cNvPr id="4" name="TextBox 4"/>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F2F56"/>
                </a:solidFill>
                <a:latin typeface="Poppins Bold"/>
                <a:ea typeface="Poppins Bold"/>
                <a:cs typeface="Poppins Bold"/>
                <a:sym typeface="Poppins Bold"/>
              </a:rPr>
              <a:t>GROUP 8</a:t>
            </a:r>
          </a:p>
        </p:txBody>
      </p:sp>
      <p:sp>
        <p:nvSpPr>
          <p:cNvPr id="8" name="Rectangle: Rounded Corners 7">
            <a:extLst>
              <a:ext uri="{FF2B5EF4-FFF2-40B4-BE49-F238E27FC236}">
                <a16:creationId xmlns:a16="http://schemas.microsoft.com/office/drawing/2014/main" id="{4A80A8A5-CE62-79C3-2775-92359FCBB4DA}"/>
              </a:ext>
            </a:extLst>
          </p:cNvPr>
          <p:cNvSpPr/>
          <p:nvPr/>
        </p:nvSpPr>
        <p:spPr>
          <a:xfrm>
            <a:off x="1130470" y="5766976"/>
            <a:ext cx="4051130" cy="900524"/>
          </a:xfrm>
          <a:prstGeom prst="roundRect">
            <a:avLst/>
          </a:prstGeom>
          <a:solidFill>
            <a:srgbClr val="0F2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1161810" y="6024974"/>
            <a:ext cx="4122934" cy="647634"/>
          </a:xfrm>
          <a:prstGeom prst="rect">
            <a:avLst/>
          </a:prstGeom>
        </p:spPr>
        <p:txBody>
          <a:bodyPr lIns="0" tIns="0" rIns="0" bIns="0" rtlCol="0" anchor="t">
            <a:spAutoFit/>
          </a:bodyPr>
          <a:lstStyle/>
          <a:p>
            <a:pPr algn="ctr">
              <a:lnSpc>
                <a:spcPts val="4800"/>
              </a:lnSpc>
            </a:pPr>
            <a:r>
              <a:rPr lang="en-US" sz="5000" b="1">
                <a:solidFill>
                  <a:srgbClr val="FFFFFF"/>
                </a:solidFill>
                <a:latin typeface="Montserrat Ultra-Bold"/>
                <a:ea typeface="Montserrat Ultra-Bold"/>
                <a:cs typeface="Montserrat Ultra-Bold"/>
                <a:sym typeface="Montserrat Ultra-Bold"/>
              </a:rPr>
              <a:t>CHƯƠNG 4</a:t>
            </a:r>
          </a:p>
        </p:txBody>
      </p:sp>
      <p:sp>
        <p:nvSpPr>
          <p:cNvPr id="6" name="TextBox 6"/>
          <p:cNvSpPr txBox="1"/>
          <p:nvPr/>
        </p:nvSpPr>
        <p:spPr>
          <a:xfrm>
            <a:off x="1441038" y="7370888"/>
            <a:ext cx="15519983" cy="1492250"/>
          </a:xfrm>
          <a:prstGeom prst="rect">
            <a:avLst/>
          </a:prstGeom>
        </p:spPr>
        <p:txBody>
          <a:bodyPr lIns="0" tIns="0" rIns="0" bIns="0" rtlCol="0" anchor="t">
            <a:spAutoFit/>
          </a:bodyPr>
          <a:lstStyle/>
          <a:p>
            <a:pPr algn="ctr">
              <a:lnSpc>
                <a:spcPts val="11799"/>
              </a:lnSpc>
            </a:pPr>
            <a:r>
              <a:rPr lang="en-US" sz="9999" b="1">
                <a:solidFill>
                  <a:srgbClr val="0F2F56"/>
                </a:solidFill>
                <a:latin typeface="Montserrat Heavy"/>
                <a:ea typeface="Montserrat Heavy"/>
                <a:cs typeface="Montserrat Heavy"/>
                <a:sym typeface="Montserrat Heavy"/>
              </a:rPr>
              <a:t>THIẾT KẾ HỆ THỐNG</a:t>
            </a:r>
          </a:p>
        </p:txBody>
      </p:sp>
      <p:sp>
        <p:nvSpPr>
          <p:cNvPr id="7" name="TextBox 7"/>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64132" y="671729"/>
            <a:ext cx="8695168" cy="9023487"/>
          </a:xfrm>
          <a:custGeom>
            <a:avLst/>
            <a:gdLst/>
            <a:ahLst/>
            <a:cxnLst/>
            <a:rect l="l" t="t" r="r" b="b"/>
            <a:pathLst>
              <a:path w="8695168" h="9023487">
                <a:moveTo>
                  <a:pt x="0" y="0"/>
                </a:moveTo>
                <a:lnTo>
                  <a:pt x="8695168" y="0"/>
                </a:lnTo>
                <a:lnTo>
                  <a:pt x="8695168" y="9023487"/>
                </a:lnTo>
                <a:lnTo>
                  <a:pt x="0" y="9023487"/>
                </a:lnTo>
                <a:lnTo>
                  <a:pt x="0" y="0"/>
                </a:lnTo>
                <a:close/>
              </a:path>
            </a:pathLst>
          </a:custGeom>
          <a:blipFill>
            <a:blip r:embed="rId2"/>
            <a:stretch>
              <a:fillRect/>
            </a:stretch>
          </a:blipFill>
        </p:spPr>
      </p:sp>
      <p:sp>
        <p:nvSpPr>
          <p:cNvPr id="3" name="Freeform 3"/>
          <p:cNvSpPr/>
          <p:nvPr/>
        </p:nvSpPr>
        <p:spPr>
          <a:xfrm>
            <a:off x="334532" y="234993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4" name="TextBox 4"/>
          <p:cNvSpPr txBox="1"/>
          <p:nvPr/>
        </p:nvSpPr>
        <p:spPr>
          <a:xfrm>
            <a:off x="1028700" y="1143000"/>
            <a:ext cx="7144284" cy="674823"/>
          </a:xfrm>
          <a:prstGeom prst="rect">
            <a:avLst/>
          </a:prstGeom>
        </p:spPr>
        <p:txBody>
          <a:bodyPr lIns="0" tIns="0" rIns="0" bIns="0" rtlCol="0" anchor="t">
            <a:spAutoFit/>
          </a:bodyPr>
          <a:lstStyle/>
          <a:p>
            <a:pPr algn="ctr">
              <a:lnSpc>
                <a:spcPts val="5192"/>
              </a:lnSpc>
            </a:pPr>
            <a:r>
              <a:rPr lang="en-US" sz="5192" b="1">
                <a:solidFill>
                  <a:srgbClr val="0F2F56"/>
                </a:solidFill>
                <a:latin typeface="Montserrat Ultra-Bold"/>
                <a:ea typeface="Montserrat Ultra-Bold"/>
                <a:cs typeface="Montserrat Ultra-Bold"/>
                <a:sym typeface="Montserrat Ultra-Bold"/>
              </a:rPr>
              <a:t>SƠ ĐỒ HOẠT ĐỘNG</a:t>
            </a:r>
          </a:p>
        </p:txBody>
      </p:sp>
      <p:sp>
        <p:nvSpPr>
          <p:cNvPr id="5" name="TextBox 5"/>
          <p:cNvSpPr txBox="1"/>
          <p:nvPr/>
        </p:nvSpPr>
        <p:spPr>
          <a:xfrm>
            <a:off x="1200018" y="2115939"/>
            <a:ext cx="4012818" cy="415819"/>
          </a:xfrm>
          <a:prstGeom prst="rect">
            <a:avLst/>
          </a:prstGeom>
        </p:spPr>
        <p:txBody>
          <a:bodyPr lIns="0" tIns="0" rIns="0" bIns="0" rtlCol="0" anchor="t">
            <a:spAutoFit/>
          </a:bodyPr>
          <a:lstStyle/>
          <a:p>
            <a:pPr algn="l">
              <a:lnSpc>
                <a:spcPts val="3499"/>
              </a:lnSpc>
            </a:pPr>
            <a:r>
              <a:rPr lang="en-US" sz="2499" dirty="0">
                <a:solidFill>
                  <a:srgbClr val="000000"/>
                </a:solidFill>
                <a:latin typeface="Montserrat" pitchFamily="2" charset="-93"/>
                <a:ea typeface="Poppins"/>
                <a:cs typeface="Poppins"/>
                <a:sym typeface="Poppins"/>
              </a:rPr>
              <a:t>Khi </a:t>
            </a:r>
            <a:r>
              <a:rPr lang="en-US" sz="2499" dirty="0" err="1">
                <a:solidFill>
                  <a:srgbClr val="000000"/>
                </a:solidFill>
                <a:latin typeface="Montserrat" pitchFamily="2" charset="-93"/>
                <a:ea typeface="Poppins"/>
                <a:cs typeface="Poppins"/>
                <a:sym typeface="Poppins"/>
              </a:rPr>
              <a:t>Đăng</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nhập</a:t>
            </a:r>
            <a:r>
              <a:rPr lang="en-US" sz="2499" dirty="0">
                <a:solidFill>
                  <a:srgbClr val="000000"/>
                </a:solidFill>
                <a:latin typeface="Montserrat" pitchFamily="2" charset="-93"/>
                <a:ea typeface="Poppins"/>
                <a:cs typeface="Poppins"/>
                <a:sym typeface="Poppins"/>
              </a:rPr>
              <a:t>/</a:t>
            </a:r>
            <a:r>
              <a:rPr lang="en-US" sz="2499" dirty="0" err="1">
                <a:solidFill>
                  <a:srgbClr val="000000"/>
                </a:solidFill>
                <a:latin typeface="Montserrat" pitchFamily="2" charset="-93"/>
                <a:ea typeface="Poppins"/>
                <a:cs typeface="Poppins"/>
                <a:sym typeface="Poppins"/>
              </a:rPr>
              <a:t>Đăng</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ký</a:t>
            </a:r>
            <a:r>
              <a:rPr lang="en-US" sz="2499" dirty="0">
                <a:solidFill>
                  <a:srgbClr val="000000"/>
                </a:solidFill>
                <a:latin typeface="Montserrat" pitchFamily="2" charset="-93"/>
                <a:ea typeface="Poppins"/>
                <a:cs typeface="Poppins"/>
                <a:sym typeface="Poppins"/>
              </a:rPr>
              <a:t>:</a:t>
            </a:r>
          </a:p>
        </p:txBody>
      </p:sp>
      <p:sp>
        <p:nvSpPr>
          <p:cNvPr id="6" name="TextBox 6"/>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52294" y="1028773"/>
            <a:ext cx="9152696" cy="8701921"/>
          </a:xfrm>
          <a:custGeom>
            <a:avLst/>
            <a:gdLst/>
            <a:ahLst/>
            <a:cxnLst/>
            <a:rect l="l" t="t" r="r" b="b"/>
            <a:pathLst>
              <a:path w="9152696" h="8701921">
                <a:moveTo>
                  <a:pt x="0" y="0"/>
                </a:moveTo>
                <a:lnTo>
                  <a:pt x="9152696" y="0"/>
                </a:lnTo>
                <a:lnTo>
                  <a:pt x="9152696" y="8701921"/>
                </a:lnTo>
                <a:lnTo>
                  <a:pt x="0" y="8701921"/>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3" name="Freeform 3"/>
          <p:cNvSpPr/>
          <p:nvPr/>
        </p:nvSpPr>
        <p:spPr>
          <a:xfrm>
            <a:off x="583010" y="1028700"/>
            <a:ext cx="7289654" cy="8853441"/>
          </a:xfrm>
          <a:custGeom>
            <a:avLst/>
            <a:gdLst/>
            <a:ahLst/>
            <a:cxnLst/>
            <a:rect l="l" t="t" r="r" b="b"/>
            <a:pathLst>
              <a:path w="7289654" h="8853441">
                <a:moveTo>
                  <a:pt x="0" y="0"/>
                </a:moveTo>
                <a:lnTo>
                  <a:pt x="7289654" y="0"/>
                </a:lnTo>
                <a:lnTo>
                  <a:pt x="7289654" y="8853441"/>
                </a:lnTo>
                <a:lnTo>
                  <a:pt x="0" y="8853441"/>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4" name="TextBox 4"/>
          <p:cNvSpPr txBox="1"/>
          <p:nvPr/>
        </p:nvSpPr>
        <p:spPr>
          <a:xfrm>
            <a:off x="2141706" y="417729"/>
            <a:ext cx="4487694" cy="415819"/>
          </a:xfrm>
          <a:prstGeom prst="rect">
            <a:avLst/>
          </a:prstGeom>
        </p:spPr>
        <p:txBody>
          <a:bodyPr wrap="square" lIns="0" tIns="0" rIns="0" bIns="0" rtlCol="0" anchor="t">
            <a:spAutoFit/>
          </a:bodyPr>
          <a:lstStyle/>
          <a:p>
            <a:pPr algn="l">
              <a:lnSpc>
                <a:spcPts val="3499"/>
              </a:lnSpc>
            </a:pPr>
            <a:r>
              <a:rPr lang="en-US" sz="2499" dirty="0" err="1">
                <a:solidFill>
                  <a:srgbClr val="000000"/>
                </a:solidFill>
                <a:latin typeface="Montserrat" pitchFamily="2" charset="-93"/>
                <a:ea typeface="Poppins"/>
                <a:cs typeface="Poppins"/>
                <a:sym typeface="Poppins"/>
              </a:rPr>
              <a:t>Sơ</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đồ</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hoạt</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động</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của</a:t>
            </a:r>
            <a:r>
              <a:rPr lang="en-US" sz="2499" dirty="0">
                <a:solidFill>
                  <a:srgbClr val="000000"/>
                </a:solidFill>
                <a:latin typeface="Montserrat" pitchFamily="2" charset="-93"/>
                <a:ea typeface="Poppins"/>
                <a:cs typeface="Poppins"/>
                <a:sym typeface="Poppins"/>
              </a:rPr>
              <a:t> Admin</a:t>
            </a:r>
          </a:p>
        </p:txBody>
      </p:sp>
      <p:sp>
        <p:nvSpPr>
          <p:cNvPr id="5" name="TextBox 5"/>
          <p:cNvSpPr txBox="1"/>
          <p:nvPr/>
        </p:nvSpPr>
        <p:spPr>
          <a:xfrm>
            <a:off x="10148550" y="417729"/>
            <a:ext cx="6158250" cy="415819"/>
          </a:xfrm>
          <a:prstGeom prst="rect">
            <a:avLst/>
          </a:prstGeom>
        </p:spPr>
        <p:txBody>
          <a:bodyPr wrap="square" lIns="0" tIns="0" rIns="0" bIns="0" rtlCol="0" anchor="t">
            <a:spAutoFit/>
          </a:bodyPr>
          <a:lstStyle/>
          <a:p>
            <a:pPr algn="l">
              <a:lnSpc>
                <a:spcPts val="3499"/>
              </a:lnSpc>
            </a:pPr>
            <a:r>
              <a:rPr lang="en-US" sz="2499" dirty="0" err="1">
                <a:solidFill>
                  <a:srgbClr val="000000"/>
                </a:solidFill>
                <a:latin typeface="Montserrat" pitchFamily="2" charset="-93"/>
                <a:ea typeface="Poppins"/>
                <a:cs typeface="Poppins"/>
                <a:sym typeface="Poppins"/>
              </a:rPr>
              <a:t>Sơ</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đồ</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hoạt</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động</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khi</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mua</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vé</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của</a:t>
            </a:r>
            <a:r>
              <a:rPr lang="en-US" sz="2499" dirty="0">
                <a:solidFill>
                  <a:srgbClr val="000000"/>
                </a:solidFill>
                <a:latin typeface="Montserrat" pitchFamily="2" charset="-93"/>
                <a:ea typeface="Poppins"/>
                <a:cs typeface="Poppins"/>
                <a:sym typeface="Poppins"/>
              </a:rPr>
              <a:t> User:</a:t>
            </a:r>
          </a:p>
        </p:txBody>
      </p:sp>
      <p:sp>
        <p:nvSpPr>
          <p:cNvPr id="6" name="TextBox 6"/>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2F56"/>
        </a:solidFill>
        <a:effectLst/>
      </p:bgPr>
    </p:bg>
    <p:spTree>
      <p:nvGrpSpPr>
        <p:cNvPr id="1" name=""/>
        <p:cNvGrpSpPr/>
        <p:nvPr/>
      </p:nvGrpSpPr>
      <p:grpSpPr>
        <a:xfrm>
          <a:off x="0" y="0"/>
          <a:ext cx="0" cy="0"/>
          <a:chOff x="0" y="0"/>
          <a:chExt cx="0" cy="0"/>
        </a:xfrm>
      </p:grpSpPr>
      <p:sp>
        <p:nvSpPr>
          <p:cNvPr id="2" name="Freeform 2"/>
          <p:cNvSpPr/>
          <p:nvPr/>
        </p:nvSpPr>
        <p:spPr>
          <a:xfrm>
            <a:off x="14631527" y="991837"/>
            <a:ext cx="2950090" cy="8764447"/>
          </a:xfrm>
          <a:custGeom>
            <a:avLst/>
            <a:gdLst/>
            <a:ahLst/>
            <a:cxnLst/>
            <a:rect l="l" t="t" r="r" b="b"/>
            <a:pathLst>
              <a:path w="2950090" h="8764447">
                <a:moveTo>
                  <a:pt x="0" y="0"/>
                </a:moveTo>
                <a:lnTo>
                  <a:pt x="2950090" y="0"/>
                </a:lnTo>
                <a:lnTo>
                  <a:pt x="2950090" y="8764447"/>
                </a:lnTo>
                <a:lnTo>
                  <a:pt x="0" y="8764447"/>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grpSp>
        <p:nvGrpSpPr>
          <p:cNvPr id="3" name="Group 3"/>
          <p:cNvGrpSpPr/>
          <p:nvPr/>
        </p:nvGrpSpPr>
        <p:grpSpPr>
          <a:xfrm>
            <a:off x="17011835" y="9554104"/>
            <a:ext cx="388392" cy="38839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6" name="Group 6"/>
          <p:cNvGrpSpPr/>
          <p:nvPr/>
        </p:nvGrpSpPr>
        <p:grpSpPr>
          <a:xfrm>
            <a:off x="14902615" y="861156"/>
            <a:ext cx="307374" cy="30737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9" name="Group 9"/>
          <p:cNvGrpSpPr/>
          <p:nvPr/>
        </p:nvGrpSpPr>
        <p:grpSpPr>
          <a:xfrm>
            <a:off x="17259300" y="8939230"/>
            <a:ext cx="614749" cy="61474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BFA"/>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2" name="Group 12"/>
          <p:cNvGrpSpPr/>
          <p:nvPr/>
        </p:nvGrpSpPr>
        <p:grpSpPr>
          <a:xfrm>
            <a:off x="14287866" y="1242123"/>
            <a:ext cx="614749" cy="6147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EBFA"/>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5" name="TextBox 15"/>
          <p:cNvSpPr txBox="1"/>
          <p:nvPr/>
        </p:nvSpPr>
        <p:spPr>
          <a:xfrm>
            <a:off x="15782972" y="614579"/>
            <a:ext cx="2197141" cy="325755"/>
          </a:xfrm>
          <a:prstGeom prst="rect">
            <a:avLst/>
          </a:prstGeom>
        </p:spPr>
        <p:txBody>
          <a:bodyPr lIns="0" tIns="0" rIns="0" bIns="0" rtlCol="0" anchor="t">
            <a:spAutoFit/>
          </a:bodyPr>
          <a:lstStyle/>
          <a:p>
            <a:pPr algn="l">
              <a:lnSpc>
                <a:spcPts val="2520"/>
              </a:lnSpc>
            </a:pPr>
            <a:r>
              <a:rPr lang="en-US" sz="1800" b="1">
                <a:solidFill>
                  <a:srgbClr val="FFFFFF"/>
                </a:solidFill>
                <a:latin typeface="Poppins Bold"/>
                <a:ea typeface="Poppins Bold"/>
                <a:cs typeface="Poppins Bold"/>
                <a:sym typeface="Poppins Bold"/>
              </a:rPr>
              <a:t>GROUP 8</a:t>
            </a:r>
          </a:p>
        </p:txBody>
      </p:sp>
      <p:sp>
        <p:nvSpPr>
          <p:cNvPr id="16" name="TextBox 16"/>
          <p:cNvSpPr txBox="1"/>
          <p:nvPr/>
        </p:nvSpPr>
        <p:spPr>
          <a:xfrm>
            <a:off x="1522838" y="1547825"/>
            <a:ext cx="12034869" cy="741918"/>
          </a:xfrm>
          <a:prstGeom prst="rect">
            <a:avLst/>
          </a:prstGeom>
        </p:spPr>
        <p:txBody>
          <a:bodyPr lIns="0" tIns="0" rIns="0" bIns="0" rtlCol="0" anchor="t">
            <a:spAutoFit/>
          </a:bodyPr>
          <a:lstStyle/>
          <a:p>
            <a:pPr algn="l">
              <a:lnSpc>
                <a:spcPts val="5453"/>
              </a:lnSpc>
            </a:pPr>
            <a:r>
              <a:rPr lang="en-US" sz="5680" b="1">
                <a:solidFill>
                  <a:srgbClr val="FFFFFF"/>
                </a:solidFill>
                <a:latin typeface="Montserrat Ultra-Bold"/>
                <a:ea typeface="Montserrat Ultra-Bold"/>
                <a:cs typeface="Montserrat Ultra-Bold"/>
                <a:sym typeface="Montserrat Ultra-Bold"/>
              </a:rPr>
              <a:t>CÁC MÔ HÌNH XỬ LÝ USE CASE</a:t>
            </a:r>
          </a:p>
        </p:txBody>
      </p:sp>
      <p:sp>
        <p:nvSpPr>
          <p:cNvPr id="17" name="TextBox 17"/>
          <p:cNvSpPr txBox="1"/>
          <p:nvPr/>
        </p:nvSpPr>
        <p:spPr>
          <a:xfrm>
            <a:off x="1028700" y="2815504"/>
            <a:ext cx="3358300" cy="2762250"/>
          </a:xfrm>
          <a:prstGeom prst="rect">
            <a:avLst/>
          </a:prstGeom>
        </p:spPr>
        <p:txBody>
          <a:bodyPr lIns="0" tIns="0" rIns="0" bIns="0" rtlCol="0" anchor="t">
            <a:spAutoFit/>
          </a:bodyPr>
          <a:lstStyle/>
          <a:p>
            <a:pPr algn="l">
              <a:lnSpc>
                <a:spcPts val="7500"/>
              </a:lnSpc>
            </a:pPr>
            <a:r>
              <a:rPr lang="en-US" sz="3000">
                <a:solidFill>
                  <a:srgbClr val="FFFFFF"/>
                </a:solidFill>
                <a:latin typeface="Montserrat" pitchFamily="2" charset="-93"/>
                <a:ea typeface="Poppins"/>
                <a:cs typeface="Poppins"/>
                <a:sym typeface="Poppins"/>
              </a:rPr>
              <a:t> Login</a:t>
            </a:r>
          </a:p>
          <a:p>
            <a:pPr algn="l">
              <a:lnSpc>
                <a:spcPts val="7500"/>
              </a:lnSpc>
            </a:pPr>
            <a:r>
              <a:rPr lang="en-US" sz="3000">
                <a:solidFill>
                  <a:srgbClr val="FFFFFF"/>
                </a:solidFill>
                <a:latin typeface="Montserrat" pitchFamily="2" charset="-93"/>
                <a:ea typeface="Poppins"/>
                <a:cs typeface="Poppins"/>
                <a:sym typeface="Poppins"/>
              </a:rPr>
              <a:t> Sign up</a:t>
            </a:r>
          </a:p>
          <a:p>
            <a:pPr algn="l">
              <a:lnSpc>
                <a:spcPts val="7500"/>
              </a:lnSpc>
            </a:pPr>
            <a:r>
              <a:rPr lang="en-US" sz="3000">
                <a:solidFill>
                  <a:srgbClr val="FFFFFF"/>
                </a:solidFill>
                <a:latin typeface="Montserrat" pitchFamily="2" charset="-93"/>
                <a:ea typeface="Poppins"/>
                <a:cs typeface="Poppins"/>
                <a:sym typeface="Poppins"/>
              </a:rPr>
              <a:t> Log out</a:t>
            </a:r>
          </a:p>
        </p:txBody>
      </p:sp>
      <p:sp>
        <p:nvSpPr>
          <p:cNvPr id="18" name="TextBox 18"/>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23</a:t>
            </a:r>
          </a:p>
        </p:txBody>
      </p:sp>
      <p:sp>
        <p:nvSpPr>
          <p:cNvPr id="19" name="TextBox 19"/>
          <p:cNvSpPr txBox="1"/>
          <p:nvPr/>
        </p:nvSpPr>
        <p:spPr>
          <a:xfrm>
            <a:off x="4387000" y="3034579"/>
            <a:ext cx="6647672" cy="4575810"/>
          </a:xfrm>
          <a:prstGeom prst="rect">
            <a:avLst/>
          </a:prstGeom>
        </p:spPr>
        <p:txBody>
          <a:bodyPr lIns="0" tIns="0" rIns="0" bIns="0" rtlCol="0" anchor="t">
            <a:spAutoFit/>
          </a:bodyPr>
          <a:lstStyle/>
          <a:p>
            <a:pPr algn="l">
              <a:lnSpc>
                <a:spcPts val="5220"/>
              </a:lnSpc>
            </a:pPr>
            <a:r>
              <a:rPr lang="en-US" sz="3000">
                <a:solidFill>
                  <a:srgbClr val="FFFFFF"/>
                </a:solidFill>
                <a:latin typeface="Montserrat" pitchFamily="2" charset="-93"/>
                <a:ea typeface="Poppins"/>
                <a:cs typeface="Poppins"/>
                <a:sym typeface="Poppins"/>
              </a:rPr>
              <a:t>User</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Contact</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Information Customer</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Purchase History</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View Product</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Select Section</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Payment</a:t>
            </a:r>
          </a:p>
        </p:txBody>
      </p:sp>
      <p:sp>
        <p:nvSpPr>
          <p:cNvPr id="20" name="TextBox 20"/>
          <p:cNvSpPr txBox="1"/>
          <p:nvPr/>
        </p:nvSpPr>
        <p:spPr>
          <a:xfrm>
            <a:off x="10233871" y="3034579"/>
            <a:ext cx="6647672" cy="3918585"/>
          </a:xfrm>
          <a:prstGeom prst="rect">
            <a:avLst/>
          </a:prstGeom>
        </p:spPr>
        <p:txBody>
          <a:bodyPr lIns="0" tIns="0" rIns="0" bIns="0" rtlCol="0" anchor="t">
            <a:spAutoFit/>
          </a:bodyPr>
          <a:lstStyle/>
          <a:p>
            <a:pPr algn="l">
              <a:lnSpc>
                <a:spcPts val="5220"/>
              </a:lnSpc>
            </a:pPr>
            <a:r>
              <a:rPr lang="en-US" sz="3000">
                <a:solidFill>
                  <a:srgbClr val="FFFFFF"/>
                </a:solidFill>
                <a:latin typeface="Montserrat" pitchFamily="2" charset="-93"/>
                <a:ea typeface="Poppins"/>
                <a:cs typeface="Poppins"/>
                <a:sym typeface="Poppins"/>
              </a:rPr>
              <a:t>Admin</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Dashboard</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Invoices</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Products</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Add New Product</a:t>
            </a:r>
          </a:p>
          <a:p>
            <a:pPr marL="647700" lvl="1" indent="-323850" algn="l">
              <a:lnSpc>
                <a:spcPts val="5220"/>
              </a:lnSpc>
              <a:buFont typeface="Arial"/>
              <a:buChar char="•"/>
            </a:pPr>
            <a:r>
              <a:rPr lang="en-US" sz="3000">
                <a:solidFill>
                  <a:srgbClr val="FFFFFF"/>
                </a:solidFill>
                <a:latin typeface="Montserrat" pitchFamily="2" charset="-93"/>
                <a:ea typeface="Poppins"/>
                <a:cs typeface="Poppins"/>
                <a:sym typeface="Poppins"/>
              </a:rPr>
              <a:t>Customer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2F56"/>
        </a:solidFill>
        <a:effectLst/>
      </p:bgPr>
    </p:bg>
    <p:spTree>
      <p:nvGrpSpPr>
        <p:cNvPr id="1" name=""/>
        <p:cNvGrpSpPr/>
        <p:nvPr/>
      </p:nvGrpSpPr>
      <p:grpSpPr>
        <a:xfrm>
          <a:off x="0" y="0"/>
          <a:ext cx="0" cy="0"/>
          <a:chOff x="0" y="0"/>
          <a:chExt cx="0" cy="0"/>
        </a:xfrm>
      </p:grpSpPr>
      <p:sp>
        <p:nvSpPr>
          <p:cNvPr id="2" name="Freeform 2"/>
          <p:cNvSpPr/>
          <p:nvPr/>
        </p:nvSpPr>
        <p:spPr>
          <a:xfrm>
            <a:off x="0" y="6172200"/>
            <a:ext cx="18288000" cy="4114800"/>
          </a:xfrm>
          <a:custGeom>
            <a:avLst/>
            <a:gdLst/>
            <a:ahLst/>
            <a:cxnLst/>
            <a:rect l="l" t="t" r="r" b="b"/>
            <a:pathLst>
              <a:path w="18288000" h="4114800">
                <a:moveTo>
                  <a:pt x="0" y="0"/>
                </a:moveTo>
                <a:lnTo>
                  <a:pt x="18288000" y="0"/>
                </a:lnTo>
                <a:lnTo>
                  <a:pt x="18288000" y="4114800"/>
                </a:lnTo>
                <a:lnTo>
                  <a:pt x="0" y="4114800"/>
                </a:lnTo>
                <a:lnTo>
                  <a:pt x="0" y="0"/>
                </a:lnTo>
                <a:close/>
              </a:path>
            </a:pathLst>
          </a:custGeom>
          <a:blipFill>
            <a:blip r:embed="rId2"/>
            <a:stretch>
              <a:fillRect/>
            </a:stretch>
          </a:blipFill>
        </p:spPr>
      </p:sp>
      <p:grpSp>
        <p:nvGrpSpPr>
          <p:cNvPr id="3" name="Group 3"/>
          <p:cNvGrpSpPr/>
          <p:nvPr/>
        </p:nvGrpSpPr>
        <p:grpSpPr>
          <a:xfrm>
            <a:off x="7151113" y="1575603"/>
            <a:ext cx="4426286" cy="6445197"/>
            <a:chOff x="0" y="0"/>
            <a:chExt cx="685748" cy="998530"/>
          </a:xfrm>
        </p:grpSpPr>
        <p:sp>
          <p:nvSpPr>
            <p:cNvPr id="4" name="Freeform 4"/>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3" cstate="email">
                <a:extLst>
                  <a:ext uri="{28A0092B-C50C-407E-A947-70E740481C1C}">
                    <a14:useLocalDpi xmlns:a14="http://schemas.microsoft.com/office/drawing/2010/main"/>
                  </a:ext>
                </a:extLst>
              </a:blip>
              <a:stretch>
                <a:fillRect/>
              </a:stretch>
            </a:blipFill>
          </p:spPr>
        </p:sp>
      </p:grpSp>
      <p:grpSp>
        <p:nvGrpSpPr>
          <p:cNvPr id="5" name="Group 5"/>
          <p:cNvGrpSpPr/>
          <p:nvPr/>
        </p:nvGrpSpPr>
        <p:grpSpPr>
          <a:xfrm>
            <a:off x="1682557" y="1575603"/>
            <a:ext cx="4426286" cy="6445197"/>
            <a:chOff x="0" y="0"/>
            <a:chExt cx="685748" cy="998530"/>
          </a:xfrm>
        </p:grpSpPr>
        <p:sp>
          <p:nvSpPr>
            <p:cNvPr id="6" name="Freeform 6"/>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4" cstate="email">
                <a:extLst>
                  <a:ext uri="{28A0092B-C50C-407E-A947-70E740481C1C}">
                    <a14:useLocalDpi xmlns:a14="http://schemas.microsoft.com/office/drawing/2010/main"/>
                  </a:ext>
                </a:extLst>
              </a:blip>
              <a:stretch>
                <a:fillRect/>
              </a:stretch>
            </a:blipFill>
          </p:spPr>
        </p:sp>
      </p:grpSp>
      <p:grpSp>
        <p:nvGrpSpPr>
          <p:cNvPr id="7" name="Group 7"/>
          <p:cNvGrpSpPr/>
          <p:nvPr/>
        </p:nvGrpSpPr>
        <p:grpSpPr>
          <a:xfrm>
            <a:off x="12615624" y="1575603"/>
            <a:ext cx="4426286" cy="6445197"/>
            <a:chOff x="0" y="0"/>
            <a:chExt cx="685748" cy="998530"/>
          </a:xfrm>
        </p:grpSpPr>
        <p:sp>
          <p:nvSpPr>
            <p:cNvPr id="8" name="Freeform 8"/>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5" cstate="email">
                <a:extLst>
                  <a:ext uri="{28A0092B-C50C-407E-A947-70E740481C1C}">
                    <a14:useLocalDpi xmlns:a14="http://schemas.microsoft.com/office/drawing/2010/main"/>
                  </a:ext>
                </a:extLst>
              </a:blip>
              <a:stretch>
                <a:fillRect l="-6259" r="-66719" b="-53733"/>
              </a:stretch>
            </a:blipFill>
          </p:spPr>
        </p:sp>
      </p:grpSp>
      <p:sp>
        <p:nvSpPr>
          <p:cNvPr id="9" name="TextBox 9"/>
          <p:cNvSpPr txBox="1"/>
          <p:nvPr/>
        </p:nvSpPr>
        <p:spPr>
          <a:xfrm>
            <a:off x="2593065" y="8306279"/>
            <a:ext cx="2605270" cy="405117"/>
          </a:xfrm>
          <a:prstGeom prst="rect">
            <a:avLst/>
          </a:prstGeom>
        </p:spPr>
        <p:txBody>
          <a:bodyPr lIns="0" tIns="0" rIns="0" bIns="0" rtlCol="0" anchor="t">
            <a:spAutoFit/>
          </a:bodyPr>
          <a:lstStyle/>
          <a:p>
            <a:pPr algn="ctr">
              <a:lnSpc>
                <a:spcPts val="3395"/>
              </a:lnSpc>
            </a:pPr>
            <a:r>
              <a:rPr lang="en-US" sz="2425" b="1">
                <a:solidFill>
                  <a:srgbClr val="FFFFFF"/>
                </a:solidFill>
                <a:latin typeface="Montserrat" pitchFamily="2" charset="-93"/>
                <a:ea typeface="Open Sauce Bold"/>
                <a:cs typeface="Open Sauce Bold"/>
                <a:sym typeface="Open Sauce Bold"/>
              </a:rPr>
              <a:t>1. Log in</a:t>
            </a:r>
          </a:p>
        </p:txBody>
      </p:sp>
      <p:sp>
        <p:nvSpPr>
          <p:cNvPr id="10" name="TextBox 10"/>
          <p:cNvSpPr txBox="1"/>
          <p:nvPr/>
        </p:nvSpPr>
        <p:spPr>
          <a:xfrm>
            <a:off x="7939328" y="8306279"/>
            <a:ext cx="2849856" cy="405117"/>
          </a:xfrm>
          <a:prstGeom prst="rect">
            <a:avLst/>
          </a:prstGeom>
        </p:spPr>
        <p:txBody>
          <a:bodyPr lIns="0" tIns="0" rIns="0" bIns="0" rtlCol="0" anchor="t">
            <a:spAutoFit/>
          </a:bodyPr>
          <a:lstStyle/>
          <a:p>
            <a:pPr algn="ctr">
              <a:lnSpc>
                <a:spcPts val="3395"/>
              </a:lnSpc>
            </a:pPr>
            <a:r>
              <a:rPr lang="en-US" sz="2425" b="1">
                <a:solidFill>
                  <a:srgbClr val="FFFFFF"/>
                </a:solidFill>
                <a:latin typeface="Montserrat" pitchFamily="2" charset="-93"/>
                <a:ea typeface="Open Sauce Bold"/>
                <a:cs typeface="Open Sauce Bold"/>
                <a:sym typeface="Open Sauce Bold"/>
              </a:rPr>
              <a:t>2. Sign up</a:t>
            </a:r>
          </a:p>
        </p:txBody>
      </p:sp>
      <p:sp>
        <p:nvSpPr>
          <p:cNvPr id="11" name="TextBox 11"/>
          <p:cNvSpPr txBox="1"/>
          <p:nvPr/>
        </p:nvSpPr>
        <p:spPr>
          <a:xfrm>
            <a:off x="13403839" y="8306279"/>
            <a:ext cx="2849856" cy="405117"/>
          </a:xfrm>
          <a:prstGeom prst="rect">
            <a:avLst/>
          </a:prstGeom>
        </p:spPr>
        <p:txBody>
          <a:bodyPr lIns="0" tIns="0" rIns="0" bIns="0" rtlCol="0" anchor="t">
            <a:spAutoFit/>
          </a:bodyPr>
          <a:lstStyle/>
          <a:p>
            <a:pPr algn="ctr">
              <a:lnSpc>
                <a:spcPts val="3395"/>
              </a:lnSpc>
            </a:pPr>
            <a:r>
              <a:rPr lang="en-US" sz="2425" b="1">
                <a:solidFill>
                  <a:srgbClr val="FFFFFF"/>
                </a:solidFill>
                <a:latin typeface="Montserrat" pitchFamily="2" charset="-93"/>
                <a:ea typeface="Open Sauce Bold"/>
                <a:cs typeface="Open Sauce Bold"/>
                <a:sym typeface="Open Sauce Bold"/>
              </a:rPr>
              <a:t>3. Log out</a:t>
            </a:r>
          </a:p>
        </p:txBody>
      </p:sp>
      <p:sp>
        <p:nvSpPr>
          <p:cNvPr id="12" name="TextBox 12"/>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2F56"/>
        </a:solidFill>
        <a:effectLst/>
      </p:bgPr>
    </p:bg>
    <p:spTree>
      <p:nvGrpSpPr>
        <p:cNvPr id="1" name=""/>
        <p:cNvGrpSpPr/>
        <p:nvPr/>
      </p:nvGrpSpPr>
      <p:grpSpPr>
        <a:xfrm>
          <a:off x="0" y="0"/>
          <a:ext cx="0" cy="0"/>
          <a:chOff x="0" y="0"/>
          <a:chExt cx="0" cy="0"/>
        </a:xfrm>
      </p:grpSpPr>
      <p:sp>
        <p:nvSpPr>
          <p:cNvPr id="2" name="Freeform 2"/>
          <p:cNvSpPr/>
          <p:nvPr/>
        </p:nvSpPr>
        <p:spPr>
          <a:xfrm>
            <a:off x="0" y="6172200"/>
            <a:ext cx="18288000" cy="4114800"/>
          </a:xfrm>
          <a:custGeom>
            <a:avLst/>
            <a:gdLst/>
            <a:ahLst/>
            <a:cxnLst/>
            <a:rect l="l" t="t" r="r" b="b"/>
            <a:pathLst>
              <a:path w="18288000" h="4114800">
                <a:moveTo>
                  <a:pt x="0" y="0"/>
                </a:moveTo>
                <a:lnTo>
                  <a:pt x="18288000" y="0"/>
                </a:lnTo>
                <a:lnTo>
                  <a:pt x="18288000" y="4114800"/>
                </a:lnTo>
                <a:lnTo>
                  <a:pt x="0" y="4114800"/>
                </a:lnTo>
                <a:lnTo>
                  <a:pt x="0" y="0"/>
                </a:lnTo>
                <a:close/>
              </a:path>
            </a:pathLst>
          </a:custGeom>
          <a:blipFill>
            <a:blip r:embed="rId2"/>
            <a:stretch>
              <a:fillRect/>
            </a:stretch>
          </a:blipFill>
        </p:spPr>
      </p:sp>
      <p:grpSp>
        <p:nvGrpSpPr>
          <p:cNvPr id="3" name="Group 3"/>
          <p:cNvGrpSpPr/>
          <p:nvPr/>
        </p:nvGrpSpPr>
        <p:grpSpPr>
          <a:xfrm>
            <a:off x="7151113" y="1575603"/>
            <a:ext cx="4426286" cy="6445197"/>
            <a:chOff x="0" y="0"/>
            <a:chExt cx="685748" cy="998530"/>
          </a:xfrm>
        </p:grpSpPr>
        <p:sp>
          <p:nvSpPr>
            <p:cNvPr id="4" name="Freeform 4"/>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3" cstate="email">
                <a:extLst>
                  <a:ext uri="{28A0092B-C50C-407E-A947-70E740481C1C}">
                    <a14:useLocalDpi xmlns:a14="http://schemas.microsoft.com/office/drawing/2010/main"/>
                  </a:ext>
                </a:extLst>
              </a:blip>
              <a:stretch>
                <a:fillRect l="-34350" t="-30646" r="-34081" b="-19046"/>
              </a:stretch>
            </a:blipFill>
          </p:spPr>
        </p:sp>
      </p:grpSp>
      <p:grpSp>
        <p:nvGrpSpPr>
          <p:cNvPr id="5" name="Group 5"/>
          <p:cNvGrpSpPr/>
          <p:nvPr/>
        </p:nvGrpSpPr>
        <p:grpSpPr>
          <a:xfrm>
            <a:off x="1682557" y="1575603"/>
            <a:ext cx="4426286" cy="6445197"/>
            <a:chOff x="0" y="0"/>
            <a:chExt cx="685748" cy="998530"/>
          </a:xfrm>
        </p:grpSpPr>
        <p:sp>
          <p:nvSpPr>
            <p:cNvPr id="6" name="Freeform 6"/>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4" cstate="email">
                <a:extLst>
                  <a:ext uri="{28A0092B-C50C-407E-A947-70E740481C1C}">
                    <a14:useLocalDpi xmlns:a14="http://schemas.microsoft.com/office/drawing/2010/main"/>
                  </a:ext>
                </a:extLst>
              </a:blip>
              <a:stretch>
                <a:fillRect/>
              </a:stretch>
            </a:blipFill>
          </p:spPr>
        </p:sp>
      </p:grpSp>
      <p:grpSp>
        <p:nvGrpSpPr>
          <p:cNvPr id="7" name="Group 7"/>
          <p:cNvGrpSpPr/>
          <p:nvPr/>
        </p:nvGrpSpPr>
        <p:grpSpPr>
          <a:xfrm>
            <a:off x="12615624" y="1575603"/>
            <a:ext cx="4426286" cy="6445197"/>
            <a:chOff x="0" y="0"/>
            <a:chExt cx="685748" cy="998530"/>
          </a:xfrm>
        </p:grpSpPr>
        <p:sp>
          <p:nvSpPr>
            <p:cNvPr id="8" name="Freeform 8"/>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5" cstate="email">
                <a:extLst>
                  <a:ext uri="{28A0092B-C50C-407E-A947-70E740481C1C}">
                    <a14:useLocalDpi xmlns:a14="http://schemas.microsoft.com/office/drawing/2010/main"/>
                  </a:ext>
                </a:extLst>
              </a:blip>
              <a:stretch>
                <a:fillRect l="-28021" r="-32743" b="-42879"/>
              </a:stretch>
            </a:blipFill>
          </p:spPr>
        </p:sp>
      </p:grpSp>
      <p:sp>
        <p:nvSpPr>
          <p:cNvPr id="9" name="TextBox 9"/>
          <p:cNvSpPr txBox="1"/>
          <p:nvPr/>
        </p:nvSpPr>
        <p:spPr>
          <a:xfrm>
            <a:off x="2593065" y="8306279"/>
            <a:ext cx="2605270" cy="839845"/>
          </a:xfrm>
          <a:prstGeom prst="rect">
            <a:avLst/>
          </a:prstGeom>
        </p:spPr>
        <p:txBody>
          <a:bodyPr lIns="0" tIns="0" rIns="0" bIns="0" rtlCol="0" anchor="t">
            <a:spAutoFit/>
          </a:bodyPr>
          <a:lstStyle/>
          <a:p>
            <a:pPr algn="ctr">
              <a:lnSpc>
                <a:spcPts val="3395"/>
              </a:lnSpc>
            </a:pPr>
            <a:r>
              <a:rPr lang="en-US" sz="2425" b="1">
                <a:solidFill>
                  <a:srgbClr val="FFFFFF"/>
                </a:solidFill>
                <a:latin typeface="Montserrat" pitchFamily="2" charset="-93"/>
                <a:ea typeface="Open Sauce Bold"/>
                <a:cs typeface="Open Sauce Bold"/>
                <a:sym typeface="Open Sauce Bold"/>
              </a:rPr>
              <a:t>4. [User] Contact</a:t>
            </a:r>
          </a:p>
        </p:txBody>
      </p:sp>
      <p:sp>
        <p:nvSpPr>
          <p:cNvPr id="10" name="TextBox 10"/>
          <p:cNvSpPr txBox="1"/>
          <p:nvPr/>
        </p:nvSpPr>
        <p:spPr>
          <a:xfrm>
            <a:off x="7433745" y="8306279"/>
            <a:ext cx="3856976" cy="833742"/>
          </a:xfrm>
          <a:prstGeom prst="rect">
            <a:avLst/>
          </a:prstGeom>
        </p:spPr>
        <p:txBody>
          <a:bodyPr wrap="square" lIns="0" tIns="0" rIns="0" bIns="0" rtlCol="0" anchor="t">
            <a:spAutoFit/>
          </a:bodyPr>
          <a:lstStyle/>
          <a:p>
            <a:pPr algn="ctr">
              <a:lnSpc>
                <a:spcPts val="3395"/>
              </a:lnSpc>
            </a:pPr>
            <a:r>
              <a:rPr lang="en-US" sz="2425" b="1" dirty="0">
                <a:solidFill>
                  <a:srgbClr val="FFFFFF"/>
                </a:solidFill>
                <a:latin typeface="Montserrat" pitchFamily="2" charset="-93"/>
                <a:ea typeface="Open Sauce Bold"/>
                <a:cs typeface="Open Sauce Bold"/>
                <a:sym typeface="Open Sauce Bold"/>
              </a:rPr>
              <a:t> 5. [User] Information Customer</a:t>
            </a:r>
          </a:p>
        </p:txBody>
      </p:sp>
      <p:sp>
        <p:nvSpPr>
          <p:cNvPr id="11" name="TextBox 11"/>
          <p:cNvSpPr txBox="1"/>
          <p:nvPr/>
        </p:nvSpPr>
        <p:spPr>
          <a:xfrm>
            <a:off x="12703830" y="8306279"/>
            <a:ext cx="4249873" cy="403828"/>
          </a:xfrm>
          <a:prstGeom prst="rect">
            <a:avLst/>
          </a:prstGeom>
        </p:spPr>
        <p:txBody>
          <a:bodyPr wrap="square" lIns="0" tIns="0" rIns="0" bIns="0" rtlCol="0" anchor="t">
            <a:spAutoFit/>
          </a:bodyPr>
          <a:lstStyle/>
          <a:p>
            <a:pPr algn="ctr">
              <a:lnSpc>
                <a:spcPts val="3395"/>
              </a:lnSpc>
            </a:pPr>
            <a:r>
              <a:rPr lang="en-US" sz="2425" b="1" dirty="0">
                <a:solidFill>
                  <a:srgbClr val="FFFFFF"/>
                </a:solidFill>
                <a:latin typeface="Montserrat" pitchFamily="2" charset="-93"/>
                <a:ea typeface="Open Sauce Bold"/>
                <a:cs typeface="Open Sauce Bold"/>
                <a:sym typeface="Open Sauce Bold"/>
              </a:rPr>
              <a:t>6. [User] Purchase history</a:t>
            </a:r>
          </a:p>
        </p:txBody>
      </p:sp>
      <p:sp>
        <p:nvSpPr>
          <p:cNvPr id="12" name="TextBox 12"/>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F2F56"/>
        </a:solidFill>
        <a:effectLst/>
      </p:bgPr>
    </p:bg>
    <p:spTree>
      <p:nvGrpSpPr>
        <p:cNvPr id="1" name=""/>
        <p:cNvGrpSpPr/>
        <p:nvPr/>
      </p:nvGrpSpPr>
      <p:grpSpPr>
        <a:xfrm>
          <a:off x="0" y="0"/>
          <a:ext cx="0" cy="0"/>
          <a:chOff x="0" y="0"/>
          <a:chExt cx="0" cy="0"/>
        </a:xfrm>
      </p:grpSpPr>
      <p:sp>
        <p:nvSpPr>
          <p:cNvPr id="2" name="Freeform 2"/>
          <p:cNvSpPr/>
          <p:nvPr/>
        </p:nvSpPr>
        <p:spPr>
          <a:xfrm>
            <a:off x="0" y="6172200"/>
            <a:ext cx="18288000" cy="4114800"/>
          </a:xfrm>
          <a:custGeom>
            <a:avLst/>
            <a:gdLst/>
            <a:ahLst/>
            <a:cxnLst/>
            <a:rect l="l" t="t" r="r" b="b"/>
            <a:pathLst>
              <a:path w="18288000" h="4114800">
                <a:moveTo>
                  <a:pt x="0" y="0"/>
                </a:moveTo>
                <a:lnTo>
                  <a:pt x="18288000" y="0"/>
                </a:lnTo>
                <a:lnTo>
                  <a:pt x="18288000" y="4114800"/>
                </a:lnTo>
                <a:lnTo>
                  <a:pt x="0" y="4114800"/>
                </a:lnTo>
                <a:lnTo>
                  <a:pt x="0" y="0"/>
                </a:lnTo>
                <a:close/>
              </a:path>
            </a:pathLst>
          </a:custGeom>
          <a:blipFill>
            <a:blip r:embed="rId2"/>
            <a:stretch>
              <a:fillRect/>
            </a:stretch>
          </a:blipFill>
        </p:spPr>
      </p:sp>
      <p:grpSp>
        <p:nvGrpSpPr>
          <p:cNvPr id="3" name="Group 3"/>
          <p:cNvGrpSpPr/>
          <p:nvPr/>
        </p:nvGrpSpPr>
        <p:grpSpPr>
          <a:xfrm>
            <a:off x="12615624" y="1575603"/>
            <a:ext cx="4426286" cy="6445197"/>
            <a:chOff x="0" y="0"/>
            <a:chExt cx="685748" cy="998530"/>
          </a:xfrm>
        </p:grpSpPr>
        <p:sp>
          <p:nvSpPr>
            <p:cNvPr id="4" name="Freeform 4"/>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3" cstate="email">
                <a:extLst>
                  <a:ext uri="{28A0092B-C50C-407E-A947-70E740481C1C}">
                    <a14:useLocalDpi xmlns:a14="http://schemas.microsoft.com/office/drawing/2010/main"/>
                  </a:ext>
                </a:extLst>
              </a:blip>
              <a:stretch>
                <a:fillRect l="-27940" t="-1513" r="-24024" b="-33544"/>
              </a:stretch>
            </a:blipFill>
          </p:spPr>
        </p:sp>
      </p:grpSp>
      <p:grpSp>
        <p:nvGrpSpPr>
          <p:cNvPr id="5" name="Group 5"/>
          <p:cNvGrpSpPr/>
          <p:nvPr/>
        </p:nvGrpSpPr>
        <p:grpSpPr>
          <a:xfrm>
            <a:off x="1682557" y="1575603"/>
            <a:ext cx="4426286" cy="6445197"/>
            <a:chOff x="0" y="0"/>
            <a:chExt cx="685748" cy="998530"/>
          </a:xfrm>
        </p:grpSpPr>
        <p:sp>
          <p:nvSpPr>
            <p:cNvPr id="6" name="Freeform 6"/>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4" cstate="email">
                <a:extLst>
                  <a:ext uri="{28A0092B-C50C-407E-A947-70E740481C1C}">
                    <a14:useLocalDpi xmlns:a14="http://schemas.microsoft.com/office/drawing/2010/main"/>
                  </a:ext>
                </a:extLst>
              </a:blip>
              <a:stretch>
                <a:fillRect/>
              </a:stretch>
            </a:blipFill>
          </p:spPr>
        </p:sp>
      </p:grpSp>
      <p:grpSp>
        <p:nvGrpSpPr>
          <p:cNvPr id="7" name="Group 7"/>
          <p:cNvGrpSpPr/>
          <p:nvPr/>
        </p:nvGrpSpPr>
        <p:grpSpPr>
          <a:xfrm>
            <a:off x="7149090" y="1575603"/>
            <a:ext cx="4426286" cy="6445197"/>
            <a:chOff x="0" y="0"/>
            <a:chExt cx="685748" cy="998530"/>
          </a:xfrm>
        </p:grpSpPr>
        <p:sp>
          <p:nvSpPr>
            <p:cNvPr id="8" name="Freeform 8"/>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5" cstate="email">
                <a:extLst>
                  <a:ext uri="{28A0092B-C50C-407E-A947-70E740481C1C}">
                    <a14:useLocalDpi xmlns:a14="http://schemas.microsoft.com/office/drawing/2010/main"/>
                  </a:ext>
                </a:extLst>
              </a:blip>
              <a:stretch>
                <a:fillRect/>
              </a:stretch>
            </a:blipFill>
          </p:spPr>
        </p:sp>
      </p:grpSp>
      <p:sp>
        <p:nvSpPr>
          <p:cNvPr id="9" name="TextBox 9"/>
          <p:cNvSpPr txBox="1"/>
          <p:nvPr/>
        </p:nvSpPr>
        <p:spPr>
          <a:xfrm>
            <a:off x="2008001" y="8306279"/>
            <a:ext cx="3775398" cy="403828"/>
          </a:xfrm>
          <a:prstGeom prst="rect">
            <a:avLst/>
          </a:prstGeom>
        </p:spPr>
        <p:txBody>
          <a:bodyPr wrap="square" lIns="0" tIns="0" rIns="0" bIns="0" rtlCol="0" anchor="t">
            <a:spAutoFit/>
          </a:bodyPr>
          <a:lstStyle/>
          <a:p>
            <a:pPr algn="ctr">
              <a:lnSpc>
                <a:spcPts val="3395"/>
              </a:lnSpc>
            </a:pPr>
            <a:r>
              <a:rPr lang="en-US" sz="2425" b="1" dirty="0">
                <a:solidFill>
                  <a:srgbClr val="FFFFFF"/>
                </a:solidFill>
                <a:latin typeface="Montserrat" pitchFamily="2" charset="-93"/>
                <a:ea typeface="Open Sauce Bold"/>
                <a:cs typeface="Open Sauce Bold"/>
                <a:sym typeface="Open Sauce Bold"/>
              </a:rPr>
              <a:t>7. [User] View Product</a:t>
            </a:r>
          </a:p>
        </p:txBody>
      </p:sp>
      <p:sp>
        <p:nvSpPr>
          <p:cNvPr id="10" name="TextBox 10"/>
          <p:cNvSpPr txBox="1"/>
          <p:nvPr/>
        </p:nvSpPr>
        <p:spPr>
          <a:xfrm>
            <a:off x="13245577" y="8306279"/>
            <a:ext cx="3166380" cy="405117"/>
          </a:xfrm>
          <a:prstGeom prst="rect">
            <a:avLst/>
          </a:prstGeom>
        </p:spPr>
        <p:txBody>
          <a:bodyPr lIns="0" tIns="0" rIns="0" bIns="0" rtlCol="0" anchor="t">
            <a:spAutoFit/>
          </a:bodyPr>
          <a:lstStyle/>
          <a:p>
            <a:pPr algn="ctr">
              <a:lnSpc>
                <a:spcPts val="3395"/>
              </a:lnSpc>
            </a:pPr>
            <a:r>
              <a:rPr lang="en-US" sz="2425" b="1" dirty="0">
                <a:solidFill>
                  <a:srgbClr val="FFFFFF"/>
                </a:solidFill>
                <a:latin typeface="Montserrat" pitchFamily="2" charset="-93"/>
                <a:ea typeface="Open Sauce Bold"/>
                <a:cs typeface="Open Sauce Bold"/>
                <a:sym typeface="Open Sauce Bold"/>
              </a:rPr>
              <a:t>9. [User] Payment</a:t>
            </a:r>
          </a:p>
        </p:txBody>
      </p:sp>
      <p:sp>
        <p:nvSpPr>
          <p:cNvPr id="11" name="TextBox 11"/>
          <p:cNvSpPr txBox="1"/>
          <p:nvPr/>
        </p:nvSpPr>
        <p:spPr>
          <a:xfrm>
            <a:off x="7433745" y="8306279"/>
            <a:ext cx="3856976" cy="405117"/>
          </a:xfrm>
          <a:prstGeom prst="rect">
            <a:avLst/>
          </a:prstGeom>
        </p:spPr>
        <p:txBody>
          <a:bodyPr lIns="0" tIns="0" rIns="0" bIns="0" rtlCol="0" anchor="t">
            <a:spAutoFit/>
          </a:bodyPr>
          <a:lstStyle/>
          <a:p>
            <a:pPr algn="ctr">
              <a:lnSpc>
                <a:spcPts val="3395"/>
              </a:lnSpc>
            </a:pPr>
            <a:r>
              <a:rPr lang="en-US" sz="2425" b="1">
                <a:solidFill>
                  <a:srgbClr val="FFFFFF"/>
                </a:solidFill>
                <a:latin typeface="Montserrat" pitchFamily="2" charset="-93"/>
                <a:ea typeface="Open Sauce Bold"/>
                <a:cs typeface="Open Sauce Bold"/>
                <a:sym typeface="Open Sauce Bold"/>
              </a:rPr>
              <a:t>8. [User] Select Section</a:t>
            </a:r>
          </a:p>
        </p:txBody>
      </p:sp>
      <p:sp>
        <p:nvSpPr>
          <p:cNvPr id="12" name="TextBox 12"/>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F2F56"/>
        </a:solidFill>
        <a:effectLst/>
      </p:bgPr>
    </p:bg>
    <p:spTree>
      <p:nvGrpSpPr>
        <p:cNvPr id="1" name=""/>
        <p:cNvGrpSpPr/>
        <p:nvPr/>
      </p:nvGrpSpPr>
      <p:grpSpPr>
        <a:xfrm>
          <a:off x="0" y="0"/>
          <a:ext cx="0" cy="0"/>
          <a:chOff x="0" y="0"/>
          <a:chExt cx="0" cy="0"/>
        </a:xfrm>
      </p:grpSpPr>
      <p:sp>
        <p:nvSpPr>
          <p:cNvPr id="2" name="Freeform 2"/>
          <p:cNvSpPr/>
          <p:nvPr/>
        </p:nvSpPr>
        <p:spPr>
          <a:xfrm>
            <a:off x="0" y="6172200"/>
            <a:ext cx="18288000" cy="4114800"/>
          </a:xfrm>
          <a:custGeom>
            <a:avLst/>
            <a:gdLst/>
            <a:ahLst/>
            <a:cxnLst/>
            <a:rect l="l" t="t" r="r" b="b"/>
            <a:pathLst>
              <a:path w="18288000" h="4114800">
                <a:moveTo>
                  <a:pt x="0" y="0"/>
                </a:moveTo>
                <a:lnTo>
                  <a:pt x="18288000" y="0"/>
                </a:lnTo>
                <a:lnTo>
                  <a:pt x="18288000" y="4114800"/>
                </a:lnTo>
                <a:lnTo>
                  <a:pt x="0" y="4114800"/>
                </a:lnTo>
                <a:lnTo>
                  <a:pt x="0" y="0"/>
                </a:lnTo>
                <a:close/>
              </a:path>
            </a:pathLst>
          </a:custGeom>
          <a:blipFill>
            <a:blip r:embed="rId2"/>
            <a:stretch>
              <a:fillRect/>
            </a:stretch>
          </a:blipFill>
        </p:spPr>
      </p:sp>
      <p:grpSp>
        <p:nvGrpSpPr>
          <p:cNvPr id="3" name="Group 3"/>
          <p:cNvGrpSpPr/>
          <p:nvPr/>
        </p:nvGrpSpPr>
        <p:grpSpPr>
          <a:xfrm>
            <a:off x="7151113" y="1575603"/>
            <a:ext cx="4426286" cy="6445197"/>
            <a:chOff x="0" y="0"/>
            <a:chExt cx="685748" cy="998530"/>
          </a:xfrm>
        </p:grpSpPr>
        <p:sp>
          <p:nvSpPr>
            <p:cNvPr id="4" name="Freeform 4"/>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3" cstate="email">
                <a:extLst>
                  <a:ext uri="{28A0092B-C50C-407E-A947-70E740481C1C}">
                    <a14:useLocalDpi xmlns:a14="http://schemas.microsoft.com/office/drawing/2010/main"/>
                  </a:ext>
                </a:extLst>
              </a:blip>
              <a:stretch>
                <a:fillRect l="-26308" t="-11884" b="-371"/>
              </a:stretch>
            </a:blipFill>
          </p:spPr>
        </p:sp>
      </p:grpSp>
      <p:grpSp>
        <p:nvGrpSpPr>
          <p:cNvPr id="5" name="Group 5"/>
          <p:cNvGrpSpPr/>
          <p:nvPr/>
        </p:nvGrpSpPr>
        <p:grpSpPr>
          <a:xfrm>
            <a:off x="1682557" y="1575603"/>
            <a:ext cx="4426286" cy="6445197"/>
            <a:chOff x="0" y="0"/>
            <a:chExt cx="685748" cy="998530"/>
          </a:xfrm>
        </p:grpSpPr>
        <p:sp>
          <p:nvSpPr>
            <p:cNvPr id="6" name="Freeform 6"/>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4" cstate="email">
                <a:extLst>
                  <a:ext uri="{28A0092B-C50C-407E-A947-70E740481C1C}">
                    <a14:useLocalDpi xmlns:a14="http://schemas.microsoft.com/office/drawing/2010/main"/>
                  </a:ext>
                </a:extLst>
              </a:blip>
              <a:stretch>
                <a:fillRect l="-32964" t="-29511" r="-31906" b="-30539"/>
              </a:stretch>
            </a:blipFill>
          </p:spPr>
        </p:sp>
      </p:grpSp>
      <p:grpSp>
        <p:nvGrpSpPr>
          <p:cNvPr id="7" name="Group 7"/>
          <p:cNvGrpSpPr/>
          <p:nvPr/>
        </p:nvGrpSpPr>
        <p:grpSpPr>
          <a:xfrm>
            <a:off x="12615624" y="489806"/>
            <a:ext cx="4426286" cy="7530994"/>
            <a:chOff x="0" y="0"/>
            <a:chExt cx="685748" cy="1166748"/>
          </a:xfrm>
        </p:grpSpPr>
        <p:sp>
          <p:nvSpPr>
            <p:cNvPr id="8" name="Freeform 8"/>
            <p:cNvSpPr/>
            <p:nvPr/>
          </p:nvSpPr>
          <p:spPr>
            <a:xfrm>
              <a:off x="0" y="0"/>
              <a:ext cx="685748" cy="1166748"/>
            </a:xfrm>
            <a:custGeom>
              <a:avLst/>
              <a:gdLst/>
              <a:ahLst/>
              <a:cxnLst/>
              <a:rect l="l" t="t" r="r" b="b"/>
              <a:pathLst>
                <a:path w="685748" h="1166748">
                  <a:moveTo>
                    <a:pt x="43727" y="0"/>
                  </a:moveTo>
                  <a:lnTo>
                    <a:pt x="642021" y="0"/>
                  </a:lnTo>
                  <a:cubicBezTo>
                    <a:pt x="666170" y="0"/>
                    <a:pt x="685748" y="19577"/>
                    <a:pt x="685748" y="43727"/>
                  </a:cubicBezTo>
                  <a:lnTo>
                    <a:pt x="685748" y="1123021"/>
                  </a:lnTo>
                  <a:cubicBezTo>
                    <a:pt x="685748" y="1147171"/>
                    <a:pt x="666170" y="1166748"/>
                    <a:pt x="642021" y="1166748"/>
                  </a:cubicBezTo>
                  <a:lnTo>
                    <a:pt x="43727" y="1166748"/>
                  </a:lnTo>
                  <a:cubicBezTo>
                    <a:pt x="19577" y="1166748"/>
                    <a:pt x="0" y="1147171"/>
                    <a:pt x="0" y="1123021"/>
                  </a:cubicBezTo>
                  <a:lnTo>
                    <a:pt x="0" y="43727"/>
                  </a:lnTo>
                  <a:cubicBezTo>
                    <a:pt x="0" y="19577"/>
                    <a:pt x="19577" y="0"/>
                    <a:pt x="43727" y="0"/>
                  </a:cubicBezTo>
                  <a:close/>
                </a:path>
              </a:pathLst>
            </a:custGeom>
            <a:blipFill>
              <a:blip r:embed="rId5" cstate="email">
                <a:extLst>
                  <a:ext uri="{28A0092B-C50C-407E-A947-70E740481C1C}">
                    <a14:useLocalDpi xmlns:a14="http://schemas.microsoft.com/office/drawing/2010/main"/>
                  </a:ext>
                </a:extLst>
              </a:blip>
              <a:stretch>
                <a:fillRect/>
              </a:stretch>
            </a:blipFill>
          </p:spPr>
        </p:sp>
      </p:grpSp>
      <p:sp>
        <p:nvSpPr>
          <p:cNvPr id="9" name="TextBox 9"/>
          <p:cNvSpPr txBox="1"/>
          <p:nvPr/>
        </p:nvSpPr>
        <p:spPr>
          <a:xfrm>
            <a:off x="1917619" y="8306279"/>
            <a:ext cx="3956161" cy="403828"/>
          </a:xfrm>
          <a:prstGeom prst="rect">
            <a:avLst/>
          </a:prstGeom>
        </p:spPr>
        <p:txBody>
          <a:bodyPr wrap="square" lIns="0" tIns="0" rIns="0" bIns="0" rtlCol="0" anchor="t">
            <a:spAutoFit/>
          </a:bodyPr>
          <a:lstStyle/>
          <a:p>
            <a:pPr algn="ctr">
              <a:lnSpc>
                <a:spcPts val="3395"/>
              </a:lnSpc>
            </a:pPr>
            <a:r>
              <a:rPr lang="en-US" sz="2425" b="1" dirty="0">
                <a:solidFill>
                  <a:srgbClr val="FFFFFF"/>
                </a:solidFill>
                <a:latin typeface="Montserrat" pitchFamily="2" charset="-93"/>
                <a:ea typeface="Open Sauce Bold"/>
                <a:cs typeface="Open Sauce Bold"/>
                <a:sym typeface="Open Sauce Bold"/>
              </a:rPr>
              <a:t>10. [Admin] Dashboard</a:t>
            </a:r>
          </a:p>
        </p:txBody>
      </p:sp>
      <p:sp>
        <p:nvSpPr>
          <p:cNvPr id="10" name="TextBox 10"/>
          <p:cNvSpPr txBox="1"/>
          <p:nvPr/>
        </p:nvSpPr>
        <p:spPr>
          <a:xfrm>
            <a:off x="7592008" y="8306279"/>
            <a:ext cx="3544495" cy="403828"/>
          </a:xfrm>
          <a:prstGeom prst="rect">
            <a:avLst/>
          </a:prstGeom>
        </p:spPr>
        <p:txBody>
          <a:bodyPr wrap="square" lIns="0" tIns="0" rIns="0" bIns="0" rtlCol="0" anchor="t">
            <a:spAutoFit/>
          </a:bodyPr>
          <a:lstStyle/>
          <a:p>
            <a:pPr algn="ctr">
              <a:lnSpc>
                <a:spcPts val="3395"/>
              </a:lnSpc>
            </a:pPr>
            <a:r>
              <a:rPr lang="en-US" sz="2425" b="1" dirty="0">
                <a:solidFill>
                  <a:srgbClr val="FFFFFF"/>
                </a:solidFill>
                <a:latin typeface="Montserrat" pitchFamily="2" charset="-93"/>
                <a:ea typeface="Open Sauce Bold"/>
                <a:cs typeface="Open Sauce Bold"/>
                <a:sym typeface="Open Sauce Bold"/>
              </a:rPr>
              <a:t>11. [Admin] Invoices</a:t>
            </a:r>
          </a:p>
        </p:txBody>
      </p:sp>
      <p:sp>
        <p:nvSpPr>
          <p:cNvPr id="11" name="TextBox 11"/>
          <p:cNvSpPr txBox="1"/>
          <p:nvPr/>
        </p:nvSpPr>
        <p:spPr>
          <a:xfrm>
            <a:off x="13019760" y="8306279"/>
            <a:ext cx="3618013" cy="403828"/>
          </a:xfrm>
          <a:prstGeom prst="rect">
            <a:avLst/>
          </a:prstGeom>
        </p:spPr>
        <p:txBody>
          <a:bodyPr wrap="square" lIns="0" tIns="0" rIns="0" bIns="0" rtlCol="0" anchor="t">
            <a:spAutoFit/>
          </a:bodyPr>
          <a:lstStyle/>
          <a:p>
            <a:pPr algn="ctr">
              <a:lnSpc>
                <a:spcPts val="3395"/>
              </a:lnSpc>
            </a:pPr>
            <a:r>
              <a:rPr lang="en-US" sz="2425" b="1" dirty="0">
                <a:solidFill>
                  <a:srgbClr val="FFFFFF"/>
                </a:solidFill>
                <a:latin typeface="Montserrat" pitchFamily="2" charset="-93"/>
                <a:ea typeface="Open Sauce Bold"/>
                <a:cs typeface="Open Sauce Bold"/>
                <a:sym typeface="Open Sauce Bold"/>
              </a:rPr>
              <a:t>12. [Admin] Products</a:t>
            </a:r>
          </a:p>
        </p:txBody>
      </p:sp>
      <p:sp>
        <p:nvSpPr>
          <p:cNvPr id="12" name="TextBox 12"/>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F2F56"/>
        </a:solidFill>
        <a:effectLst/>
      </p:bgPr>
    </p:bg>
    <p:spTree>
      <p:nvGrpSpPr>
        <p:cNvPr id="1" name=""/>
        <p:cNvGrpSpPr/>
        <p:nvPr/>
      </p:nvGrpSpPr>
      <p:grpSpPr>
        <a:xfrm>
          <a:off x="0" y="0"/>
          <a:ext cx="0" cy="0"/>
          <a:chOff x="0" y="0"/>
          <a:chExt cx="0" cy="0"/>
        </a:xfrm>
      </p:grpSpPr>
      <p:sp>
        <p:nvSpPr>
          <p:cNvPr id="2" name="Freeform 2"/>
          <p:cNvSpPr/>
          <p:nvPr/>
        </p:nvSpPr>
        <p:spPr>
          <a:xfrm>
            <a:off x="0" y="6172200"/>
            <a:ext cx="18288000" cy="4114800"/>
          </a:xfrm>
          <a:custGeom>
            <a:avLst/>
            <a:gdLst/>
            <a:ahLst/>
            <a:cxnLst/>
            <a:rect l="l" t="t" r="r" b="b"/>
            <a:pathLst>
              <a:path w="18288000" h="4114800">
                <a:moveTo>
                  <a:pt x="0" y="0"/>
                </a:moveTo>
                <a:lnTo>
                  <a:pt x="18288000" y="0"/>
                </a:lnTo>
                <a:lnTo>
                  <a:pt x="18288000" y="4114800"/>
                </a:lnTo>
                <a:lnTo>
                  <a:pt x="0" y="4114800"/>
                </a:lnTo>
                <a:lnTo>
                  <a:pt x="0" y="0"/>
                </a:lnTo>
                <a:close/>
              </a:path>
            </a:pathLst>
          </a:custGeom>
          <a:blipFill>
            <a:blip r:embed="rId2"/>
            <a:stretch>
              <a:fillRect/>
            </a:stretch>
          </a:blipFill>
        </p:spPr>
      </p:sp>
      <p:grpSp>
        <p:nvGrpSpPr>
          <p:cNvPr id="3" name="Group 3"/>
          <p:cNvGrpSpPr/>
          <p:nvPr/>
        </p:nvGrpSpPr>
        <p:grpSpPr>
          <a:xfrm>
            <a:off x="10255685" y="1575603"/>
            <a:ext cx="4426286" cy="6445197"/>
            <a:chOff x="0" y="0"/>
            <a:chExt cx="685748" cy="998530"/>
          </a:xfrm>
        </p:grpSpPr>
        <p:sp>
          <p:nvSpPr>
            <p:cNvPr id="4" name="Freeform 4"/>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3" cstate="email">
                <a:extLst>
                  <a:ext uri="{28A0092B-C50C-407E-A947-70E740481C1C}">
                    <a14:useLocalDpi xmlns:a14="http://schemas.microsoft.com/office/drawing/2010/main"/>
                  </a:ext>
                </a:extLst>
              </a:blip>
              <a:stretch>
                <a:fillRect/>
              </a:stretch>
            </a:blipFill>
          </p:spPr>
        </p:sp>
      </p:grpSp>
      <p:grpSp>
        <p:nvGrpSpPr>
          <p:cNvPr id="5" name="Group 5"/>
          <p:cNvGrpSpPr/>
          <p:nvPr/>
        </p:nvGrpSpPr>
        <p:grpSpPr>
          <a:xfrm>
            <a:off x="3377429" y="1575603"/>
            <a:ext cx="4426286" cy="6445197"/>
            <a:chOff x="0" y="0"/>
            <a:chExt cx="685748" cy="998530"/>
          </a:xfrm>
        </p:grpSpPr>
        <p:sp>
          <p:nvSpPr>
            <p:cNvPr id="6" name="Freeform 6"/>
            <p:cNvSpPr/>
            <p:nvPr/>
          </p:nvSpPr>
          <p:spPr>
            <a:xfrm>
              <a:off x="0" y="0"/>
              <a:ext cx="685748" cy="998530"/>
            </a:xfrm>
            <a:custGeom>
              <a:avLst/>
              <a:gdLst/>
              <a:ahLst/>
              <a:cxnLst/>
              <a:rect l="l" t="t" r="r" b="b"/>
              <a:pathLst>
                <a:path w="685748" h="998530">
                  <a:moveTo>
                    <a:pt x="43727" y="0"/>
                  </a:moveTo>
                  <a:lnTo>
                    <a:pt x="642021" y="0"/>
                  </a:lnTo>
                  <a:cubicBezTo>
                    <a:pt x="666170" y="0"/>
                    <a:pt x="685748" y="19577"/>
                    <a:pt x="685748" y="43727"/>
                  </a:cubicBezTo>
                  <a:lnTo>
                    <a:pt x="685748" y="954803"/>
                  </a:lnTo>
                  <a:cubicBezTo>
                    <a:pt x="685748" y="978952"/>
                    <a:pt x="666170" y="998530"/>
                    <a:pt x="642021" y="998530"/>
                  </a:cubicBezTo>
                  <a:lnTo>
                    <a:pt x="43727" y="998530"/>
                  </a:lnTo>
                  <a:cubicBezTo>
                    <a:pt x="19577" y="998530"/>
                    <a:pt x="0" y="978952"/>
                    <a:pt x="0" y="954803"/>
                  </a:cubicBezTo>
                  <a:lnTo>
                    <a:pt x="0" y="43727"/>
                  </a:lnTo>
                  <a:cubicBezTo>
                    <a:pt x="0" y="19577"/>
                    <a:pt x="19577" y="0"/>
                    <a:pt x="43727" y="0"/>
                  </a:cubicBezTo>
                  <a:close/>
                </a:path>
              </a:pathLst>
            </a:custGeom>
            <a:blipFill>
              <a:blip r:embed="rId4" cstate="email">
                <a:extLst>
                  <a:ext uri="{28A0092B-C50C-407E-A947-70E740481C1C}">
                    <a14:useLocalDpi xmlns:a14="http://schemas.microsoft.com/office/drawing/2010/main"/>
                  </a:ext>
                </a:extLst>
              </a:blip>
              <a:stretch>
                <a:fillRect l="-53013" t="-15679" r="-6259" b="-25873"/>
              </a:stretch>
            </a:blipFill>
          </p:spPr>
        </p:sp>
      </p:grpSp>
      <p:sp>
        <p:nvSpPr>
          <p:cNvPr id="7" name="TextBox 7"/>
          <p:cNvSpPr txBox="1"/>
          <p:nvPr/>
        </p:nvSpPr>
        <p:spPr>
          <a:xfrm>
            <a:off x="3147322" y="8306279"/>
            <a:ext cx="4886499" cy="403828"/>
          </a:xfrm>
          <a:prstGeom prst="rect">
            <a:avLst/>
          </a:prstGeom>
        </p:spPr>
        <p:txBody>
          <a:bodyPr wrap="square" lIns="0" tIns="0" rIns="0" bIns="0" rtlCol="0" anchor="t">
            <a:spAutoFit/>
          </a:bodyPr>
          <a:lstStyle/>
          <a:p>
            <a:pPr algn="ctr">
              <a:lnSpc>
                <a:spcPts val="3395"/>
              </a:lnSpc>
            </a:pPr>
            <a:r>
              <a:rPr lang="en-US" sz="2425" b="1" dirty="0">
                <a:solidFill>
                  <a:srgbClr val="FFFFFF"/>
                </a:solidFill>
                <a:latin typeface="Montserrat" pitchFamily="2" charset="-93"/>
                <a:ea typeface="Open Sauce Bold"/>
                <a:cs typeface="Open Sauce Bold"/>
                <a:sym typeface="Open Sauce Bold"/>
              </a:rPr>
              <a:t>13. [Admin] Add New Product</a:t>
            </a:r>
          </a:p>
        </p:txBody>
      </p:sp>
      <p:sp>
        <p:nvSpPr>
          <p:cNvPr id="8" name="TextBox 8"/>
          <p:cNvSpPr txBox="1"/>
          <p:nvPr/>
        </p:nvSpPr>
        <p:spPr>
          <a:xfrm>
            <a:off x="10555657" y="8306279"/>
            <a:ext cx="3826341" cy="403828"/>
          </a:xfrm>
          <a:prstGeom prst="rect">
            <a:avLst/>
          </a:prstGeom>
        </p:spPr>
        <p:txBody>
          <a:bodyPr wrap="square" lIns="0" tIns="0" rIns="0" bIns="0" rtlCol="0" anchor="t">
            <a:spAutoFit/>
          </a:bodyPr>
          <a:lstStyle/>
          <a:p>
            <a:pPr algn="ctr">
              <a:lnSpc>
                <a:spcPts val="3395"/>
              </a:lnSpc>
            </a:pPr>
            <a:r>
              <a:rPr lang="en-US" sz="2425" b="1" dirty="0">
                <a:solidFill>
                  <a:srgbClr val="FFFFFF"/>
                </a:solidFill>
                <a:latin typeface="Montserrat" pitchFamily="2" charset="-93"/>
                <a:ea typeface="Open Sauce Bold"/>
                <a:cs typeface="Open Sauce Bold"/>
                <a:sym typeface="Open Sauce Bold"/>
              </a:rPr>
              <a:t>14. [Admin] Customers</a:t>
            </a:r>
          </a:p>
        </p:txBody>
      </p:sp>
      <p:sp>
        <p:nvSpPr>
          <p:cNvPr id="9" name="TextBox 9"/>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927717313"/>
              </p:ext>
            </p:extLst>
          </p:nvPr>
        </p:nvGraphicFramePr>
        <p:xfrm>
          <a:off x="1843288" y="3026828"/>
          <a:ext cx="14601424" cy="5369998"/>
        </p:xfrm>
        <a:graphic>
          <a:graphicData uri="http://schemas.openxmlformats.org/drawingml/2006/table">
            <a:tbl>
              <a:tblPr/>
              <a:tblGrid>
                <a:gridCol w="1696597">
                  <a:extLst>
                    <a:ext uri="{9D8B030D-6E8A-4147-A177-3AD203B41FA5}">
                      <a16:colId xmlns:a16="http://schemas.microsoft.com/office/drawing/2014/main" val="20000"/>
                    </a:ext>
                  </a:extLst>
                </a:gridCol>
                <a:gridCol w="4379992">
                  <a:extLst>
                    <a:ext uri="{9D8B030D-6E8A-4147-A177-3AD203B41FA5}">
                      <a16:colId xmlns:a16="http://schemas.microsoft.com/office/drawing/2014/main" val="20001"/>
                    </a:ext>
                  </a:extLst>
                </a:gridCol>
                <a:gridCol w="8524835">
                  <a:extLst>
                    <a:ext uri="{9D8B030D-6E8A-4147-A177-3AD203B41FA5}">
                      <a16:colId xmlns:a16="http://schemas.microsoft.com/office/drawing/2014/main" val="20002"/>
                    </a:ext>
                  </a:extLst>
                </a:gridCol>
              </a:tblGrid>
              <a:tr h="1179947">
                <a:tc>
                  <a:txBody>
                    <a:bodyPr/>
                    <a:lstStyle/>
                    <a:p>
                      <a:pPr algn="ctr">
                        <a:lnSpc>
                          <a:spcPts val="4199"/>
                        </a:lnSpc>
                        <a:defRPr/>
                      </a:pPr>
                      <a:r>
                        <a:rPr lang="en-US" sz="2999" b="1" dirty="0">
                          <a:solidFill>
                            <a:srgbClr val="000000"/>
                          </a:solidFill>
                          <a:latin typeface="Montserrat" pitchFamily="2" charset="-93"/>
                          <a:ea typeface="Poppins Bold"/>
                          <a:cs typeface="Poppins Bold"/>
                          <a:sym typeface="Poppins Bold"/>
                        </a:rPr>
                        <a:t>STT</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4200"/>
                        </a:lnSpc>
                        <a:defRPr/>
                      </a:pPr>
                      <a:r>
                        <a:rPr lang="en-US" sz="3000" b="1" dirty="0" err="1">
                          <a:solidFill>
                            <a:srgbClr val="000000"/>
                          </a:solidFill>
                          <a:latin typeface="Montserrat" pitchFamily="2" charset="-93"/>
                          <a:ea typeface="Poppins Bold"/>
                          <a:cs typeface="Poppins Bold"/>
                          <a:sym typeface="Poppins Bold"/>
                        </a:rPr>
                        <a:t>Tên</a:t>
                      </a:r>
                      <a:r>
                        <a:rPr lang="en-US" sz="3000" b="1" dirty="0">
                          <a:solidFill>
                            <a:srgbClr val="000000"/>
                          </a:solidFill>
                          <a:latin typeface="Montserrat" pitchFamily="2" charset="-93"/>
                          <a:ea typeface="Poppins Bold"/>
                          <a:cs typeface="Poppins Bold"/>
                          <a:sym typeface="Poppins Bold"/>
                        </a:rPr>
                        <a:t> </a:t>
                      </a:r>
                      <a:r>
                        <a:rPr lang="en-US" sz="3000" b="1" dirty="0" err="1">
                          <a:solidFill>
                            <a:srgbClr val="000000"/>
                          </a:solidFill>
                          <a:latin typeface="Montserrat" pitchFamily="2" charset="-93"/>
                          <a:ea typeface="Poppins Bold"/>
                          <a:cs typeface="Poppins Bold"/>
                          <a:sym typeface="Poppins Bold"/>
                        </a:rPr>
                        <a:t>thuộc</a:t>
                      </a:r>
                      <a:r>
                        <a:rPr lang="en-US" sz="3000" b="1" dirty="0">
                          <a:solidFill>
                            <a:srgbClr val="000000"/>
                          </a:solidFill>
                          <a:latin typeface="Montserrat" pitchFamily="2" charset="-93"/>
                          <a:ea typeface="Poppins Bold"/>
                          <a:cs typeface="Poppins Bold"/>
                          <a:sym typeface="Poppins Bold"/>
                        </a:rPr>
                        <a:t> </a:t>
                      </a:r>
                      <a:r>
                        <a:rPr lang="en-US" sz="3000" b="1" dirty="0" err="1">
                          <a:solidFill>
                            <a:srgbClr val="000000"/>
                          </a:solidFill>
                          <a:latin typeface="Montserrat" pitchFamily="2" charset="-93"/>
                          <a:ea typeface="Poppins Bold"/>
                          <a:cs typeface="Poppins Bold"/>
                          <a:sym typeface="Poppins Bold"/>
                        </a:rPr>
                        <a:t>tính</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4200"/>
                        </a:lnSpc>
                        <a:defRPr/>
                      </a:pPr>
                      <a:r>
                        <a:rPr lang="en-US" sz="3000" b="1">
                          <a:solidFill>
                            <a:srgbClr val="000000"/>
                          </a:solidFill>
                          <a:latin typeface="Montserrat" pitchFamily="2" charset="-93"/>
                          <a:ea typeface="Poppins Bold"/>
                          <a:cs typeface="Poppins Bold"/>
                          <a:sym typeface="Poppins Bold"/>
                        </a:rPr>
                        <a:t>Ý nghĩa</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extLst>
                  <a:ext uri="{0D108BD9-81ED-4DB2-BD59-A6C34878D82A}">
                    <a16:rowId xmlns:a16="http://schemas.microsoft.com/office/drawing/2014/main" val="10000"/>
                  </a:ext>
                </a:extLst>
              </a:tr>
              <a:tr h="1053119">
                <a:tc>
                  <a:txBody>
                    <a:bodyPr/>
                    <a:lstStyle/>
                    <a:p>
                      <a:pPr algn="ctr">
                        <a:lnSpc>
                          <a:spcPts val="3499"/>
                        </a:lnSpc>
                        <a:defRPr/>
                      </a:pPr>
                      <a:r>
                        <a:rPr lang="en-US" sz="2499">
                          <a:solidFill>
                            <a:srgbClr val="000000"/>
                          </a:solidFill>
                          <a:latin typeface="Montserrat" pitchFamily="2" charset="-93"/>
                          <a:ea typeface="Poppins"/>
                          <a:cs typeface="Poppins"/>
                          <a:sym typeface="Poppins"/>
                        </a:rPr>
                        <a:t>1</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499"/>
                        </a:lnSpc>
                        <a:defRPr/>
                      </a:pPr>
                      <a:r>
                        <a:rPr lang="en-US" sz="2499" dirty="0">
                          <a:solidFill>
                            <a:srgbClr val="000000"/>
                          </a:solidFill>
                          <a:latin typeface="Montserrat" pitchFamily="2" charset="-93"/>
                          <a:ea typeface="Poppins"/>
                          <a:cs typeface="Poppins"/>
                          <a:sym typeface="Poppins"/>
                        </a:rPr>
                        <a:t>_id</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Montserrat" pitchFamily="2" charset="-93"/>
                          <a:ea typeface="Poppins"/>
                          <a:cs typeface="Poppins"/>
                          <a:sym typeface="Poppins"/>
                        </a:rPr>
                        <a:t>Trường _id của Admin</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45644">
                <a:tc>
                  <a:txBody>
                    <a:bodyPr/>
                    <a:lstStyle/>
                    <a:p>
                      <a:pPr algn="ctr">
                        <a:lnSpc>
                          <a:spcPts val="3499"/>
                        </a:lnSpc>
                        <a:defRPr/>
                      </a:pPr>
                      <a:r>
                        <a:rPr lang="en-US" sz="2499">
                          <a:solidFill>
                            <a:srgbClr val="000000"/>
                          </a:solidFill>
                          <a:latin typeface="Montserrat" pitchFamily="2" charset="-93"/>
                          <a:ea typeface="Poppins"/>
                          <a:cs typeface="Poppins"/>
                          <a:sym typeface="Poppins"/>
                        </a:rPr>
                        <a:t>2</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499"/>
                        </a:lnSpc>
                        <a:defRPr/>
                      </a:pPr>
                      <a:r>
                        <a:rPr lang="en-US" sz="2499" dirty="0">
                          <a:solidFill>
                            <a:srgbClr val="000000"/>
                          </a:solidFill>
                          <a:latin typeface="Montserrat" pitchFamily="2" charset="-93"/>
                          <a:ea typeface="Poppins"/>
                          <a:cs typeface="Poppins"/>
                          <a:sym typeface="Poppins"/>
                        </a:rPr>
                        <a:t>username</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Montserrat" pitchFamily="2" charset="-93"/>
                          <a:ea typeface="Poppins"/>
                          <a:cs typeface="Poppins"/>
                          <a:sym typeface="Poppins"/>
                        </a:rPr>
                        <a:t>Tên đăng nhập</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45644">
                <a:tc>
                  <a:txBody>
                    <a:bodyPr/>
                    <a:lstStyle/>
                    <a:p>
                      <a:pPr algn="ctr">
                        <a:lnSpc>
                          <a:spcPts val="3499"/>
                        </a:lnSpc>
                        <a:defRPr/>
                      </a:pPr>
                      <a:r>
                        <a:rPr lang="en-US" sz="2499">
                          <a:solidFill>
                            <a:srgbClr val="000000"/>
                          </a:solidFill>
                          <a:latin typeface="Montserrat" pitchFamily="2" charset="-93"/>
                          <a:ea typeface="Poppins"/>
                          <a:cs typeface="Poppins"/>
                          <a:sym typeface="Poppins"/>
                        </a:rPr>
                        <a:t>3</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Montserrat" pitchFamily="2" charset="-93"/>
                          <a:ea typeface="Poppins"/>
                          <a:cs typeface="Poppins"/>
                          <a:sym typeface="Poppins"/>
                        </a:rPr>
                        <a:t>password</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499"/>
                        </a:lnSpc>
                        <a:defRPr/>
                      </a:pPr>
                      <a:r>
                        <a:rPr lang="en-US" sz="2499" dirty="0" err="1">
                          <a:solidFill>
                            <a:srgbClr val="000000"/>
                          </a:solidFill>
                          <a:latin typeface="Montserrat" pitchFamily="2" charset="-93"/>
                          <a:ea typeface="Poppins"/>
                          <a:cs typeface="Poppins"/>
                          <a:sym typeface="Poppins"/>
                        </a:rPr>
                        <a:t>Mật</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khẩu</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045644">
                <a:tc>
                  <a:txBody>
                    <a:bodyPr/>
                    <a:lstStyle/>
                    <a:p>
                      <a:pPr algn="ctr">
                        <a:lnSpc>
                          <a:spcPts val="3499"/>
                        </a:lnSpc>
                        <a:defRPr/>
                      </a:pPr>
                      <a:r>
                        <a:rPr lang="en-US" sz="2499">
                          <a:solidFill>
                            <a:srgbClr val="000000"/>
                          </a:solidFill>
                          <a:latin typeface="Montserrat" pitchFamily="2" charset="-93"/>
                          <a:ea typeface="Poppins"/>
                          <a:cs typeface="Poppins"/>
                          <a:sym typeface="Poppins"/>
                        </a:rPr>
                        <a:t>4</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Montserrat" pitchFamily="2" charset="-93"/>
                          <a:ea typeface="Poppins"/>
                          <a:cs typeface="Poppins"/>
                          <a:sym typeface="Poppins"/>
                        </a:rPr>
                        <a:t>role</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3499"/>
                        </a:lnSpc>
                        <a:defRPr/>
                      </a:pPr>
                      <a:r>
                        <a:rPr lang="en-US" sz="2499" dirty="0">
                          <a:solidFill>
                            <a:srgbClr val="000000"/>
                          </a:solidFill>
                          <a:latin typeface="Montserrat" pitchFamily="2" charset="-93"/>
                          <a:ea typeface="Poppins"/>
                          <a:cs typeface="Poppins"/>
                          <a:sym typeface="Poppins"/>
                        </a:rPr>
                        <a:t>Vai </a:t>
                      </a:r>
                      <a:r>
                        <a:rPr lang="en-US" sz="2499" dirty="0" err="1">
                          <a:solidFill>
                            <a:srgbClr val="000000"/>
                          </a:solidFill>
                          <a:latin typeface="Montserrat" pitchFamily="2" charset="-93"/>
                          <a:ea typeface="Poppins"/>
                          <a:cs typeface="Poppins"/>
                          <a:sym typeface="Poppins"/>
                        </a:rPr>
                        <a:t>trò</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7406060" y="621449"/>
            <a:ext cx="4686657" cy="1022329"/>
          </a:xfrm>
          <a:prstGeom prst="rect">
            <a:avLst/>
          </a:prstGeom>
        </p:spPr>
        <p:txBody>
          <a:bodyPr lIns="0" tIns="0" rIns="0" bIns="0" rtlCol="0" anchor="t">
            <a:spAutoFit/>
          </a:bodyPr>
          <a:lstStyle/>
          <a:p>
            <a:pPr algn="l">
              <a:lnSpc>
                <a:spcPts val="7580"/>
              </a:lnSpc>
            </a:pPr>
            <a:r>
              <a:rPr lang="en-US" sz="7896" b="1">
                <a:solidFill>
                  <a:srgbClr val="0F2F56"/>
                </a:solidFill>
                <a:latin typeface="Montserrat Ultra-Bold"/>
                <a:ea typeface="Montserrat Ultra-Bold"/>
                <a:cs typeface="Montserrat Ultra-Bold"/>
                <a:sym typeface="Montserrat Ultra-Bold"/>
              </a:rPr>
              <a:t>DỮ LIỆU</a:t>
            </a:r>
          </a:p>
        </p:txBody>
      </p:sp>
      <p:grpSp>
        <p:nvGrpSpPr>
          <p:cNvPr id="4" name="Group 4"/>
          <p:cNvGrpSpPr/>
          <p:nvPr/>
        </p:nvGrpSpPr>
        <p:grpSpPr>
          <a:xfrm>
            <a:off x="2321104" y="1552614"/>
            <a:ext cx="2587847" cy="950339"/>
            <a:chOff x="0" y="0"/>
            <a:chExt cx="974898" cy="358013"/>
          </a:xfrm>
        </p:grpSpPr>
        <p:sp>
          <p:nvSpPr>
            <p:cNvPr id="5" name="Freeform 5"/>
            <p:cNvSpPr/>
            <p:nvPr/>
          </p:nvSpPr>
          <p:spPr>
            <a:xfrm>
              <a:off x="0" y="0"/>
              <a:ext cx="974898" cy="358013"/>
            </a:xfrm>
            <a:custGeom>
              <a:avLst/>
              <a:gdLst/>
              <a:ahLst/>
              <a:cxnLst/>
              <a:rect l="l" t="t" r="r" b="b"/>
              <a:pathLst>
                <a:path w="974898" h="358013">
                  <a:moveTo>
                    <a:pt x="0" y="0"/>
                  </a:moveTo>
                  <a:lnTo>
                    <a:pt x="974898" y="0"/>
                  </a:lnTo>
                  <a:lnTo>
                    <a:pt x="974898" y="358013"/>
                  </a:lnTo>
                  <a:lnTo>
                    <a:pt x="0" y="358013"/>
                  </a:lnTo>
                  <a:close/>
                </a:path>
              </a:pathLst>
            </a:custGeom>
            <a:solidFill>
              <a:srgbClr val="0F2F56"/>
            </a:solidFill>
          </p:spPr>
        </p:sp>
        <p:sp>
          <p:nvSpPr>
            <p:cNvPr id="6" name="TextBox 6"/>
            <p:cNvSpPr txBox="1"/>
            <p:nvPr/>
          </p:nvSpPr>
          <p:spPr>
            <a:xfrm>
              <a:off x="0" y="-57150"/>
              <a:ext cx="974898" cy="415163"/>
            </a:xfrm>
            <a:prstGeom prst="rect">
              <a:avLst/>
            </a:prstGeom>
          </p:spPr>
          <p:txBody>
            <a:bodyPr lIns="35515" tIns="35515" rIns="35515" bIns="35515" rtlCol="0" anchor="ctr"/>
            <a:lstStyle/>
            <a:p>
              <a:pPr algn="ctr">
                <a:lnSpc>
                  <a:spcPts val="2520"/>
                </a:lnSpc>
              </a:pPr>
              <a:endParaRPr/>
            </a:p>
          </p:txBody>
        </p:sp>
      </p:grpSp>
      <p:sp>
        <p:nvSpPr>
          <p:cNvPr id="7" name="TextBox 7"/>
          <p:cNvSpPr txBox="1"/>
          <p:nvPr/>
        </p:nvSpPr>
        <p:spPr>
          <a:xfrm>
            <a:off x="2321104" y="1882464"/>
            <a:ext cx="2587847" cy="357313"/>
          </a:xfrm>
          <a:prstGeom prst="rect">
            <a:avLst/>
          </a:prstGeom>
        </p:spPr>
        <p:txBody>
          <a:bodyPr lIns="0" tIns="0" rIns="0" bIns="0" rtlCol="0" anchor="t">
            <a:spAutoFit/>
          </a:bodyPr>
          <a:lstStyle/>
          <a:p>
            <a:pPr algn="ctr">
              <a:lnSpc>
                <a:spcPts val="2796"/>
              </a:lnSpc>
            </a:pPr>
            <a:r>
              <a:rPr lang="en-US" sz="2796" b="1">
                <a:solidFill>
                  <a:srgbClr val="FFFFFF"/>
                </a:solidFill>
                <a:latin typeface="Montserrat Ultra-Bold"/>
                <a:ea typeface="Montserrat Ultra-Bold"/>
                <a:cs typeface="Montserrat Ultra-Bold"/>
                <a:sym typeface="Montserrat Ultra-Bold"/>
              </a:rPr>
              <a:t>Bảng Admin</a:t>
            </a:r>
          </a:p>
        </p:txBody>
      </p:sp>
      <p:grpSp>
        <p:nvGrpSpPr>
          <p:cNvPr id="8" name="Group 8"/>
          <p:cNvGrpSpPr/>
          <p:nvPr/>
        </p:nvGrpSpPr>
        <p:grpSpPr>
          <a:xfrm rot="-4090374">
            <a:off x="1499457" y="1658115"/>
            <a:ext cx="483121" cy="4831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0" name="TextBox 10"/>
            <p:cNvSpPr txBox="1"/>
            <p:nvPr/>
          </p:nvSpPr>
          <p:spPr>
            <a:xfrm>
              <a:off x="76200" y="19050"/>
              <a:ext cx="660400" cy="717550"/>
            </a:xfrm>
            <a:prstGeom prst="rect">
              <a:avLst/>
            </a:prstGeom>
          </p:spPr>
          <p:txBody>
            <a:bodyPr lIns="39923" tIns="39923" rIns="39923" bIns="39923" rtlCol="0" anchor="ctr"/>
            <a:lstStyle/>
            <a:p>
              <a:pPr algn="ctr">
                <a:lnSpc>
                  <a:spcPts val="2520"/>
                </a:lnSpc>
              </a:pPr>
              <a:endParaRPr/>
            </a:p>
          </p:txBody>
        </p:sp>
      </p:grpSp>
      <p:grpSp>
        <p:nvGrpSpPr>
          <p:cNvPr id="11" name="Group 11"/>
          <p:cNvGrpSpPr/>
          <p:nvPr/>
        </p:nvGrpSpPr>
        <p:grpSpPr>
          <a:xfrm rot="-4090374">
            <a:off x="1845048" y="2192140"/>
            <a:ext cx="241561" cy="24156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3" name="TextBox 13"/>
            <p:cNvSpPr txBox="1"/>
            <p:nvPr/>
          </p:nvSpPr>
          <p:spPr>
            <a:xfrm>
              <a:off x="76200" y="19050"/>
              <a:ext cx="660400" cy="717550"/>
            </a:xfrm>
            <a:prstGeom prst="rect">
              <a:avLst/>
            </a:prstGeom>
          </p:spPr>
          <p:txBody>
            <a:bodyPr lIns="39923" tIns="39923" rIns="39923" bIns="39923" rtlCol="0" anchor="ctr"/>
            <a:lstStyle/>
            <a:p>
              <a:pPr algn="ctr">
                <a:lnSpc>
                  <a:spcPts val="2520"/>
                </a:lnSpc>
              </a:pPr>
              <a:endParaRPr/>
            </a:p>
          </p:txBody>
        </p:sp>
      </p:grpSp>
      <p:sp>
        <p:nvSpPr>
          <p:cNvPr id="14" name="TextBox 14"/>
          <p:cNvSpPr txBox="1"/>
          <p:nvPr/>
        </p:nvSpPr>
        <p:spPr>
          <a:xfrm>
            <a:off x="15169787" y="702945"/>
            <a:ext cx="2089513"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sp>
        <p:nvSpPr>
          <p:cNvPr id="15" name="Freeform 15"/>
          <p:cNvSpPr/>
          <p:nvPr/>
        </p:nvSpPr>
        <p:spPr>
          <a:xfrm>
            <a:off x="15522866" y="7235393"/>
            <a:ext cx="1736434" cy="1858052"/>
          </a:xfrm>
          <a:custGeom>
            <a:avLst/>
            <a:gdLst/>
            <a:ahLst/>
            <a:cxnLst/>
            <a:rect l="l" t="t" r="r" b="b"/>
            <a:pathLst>
              <a:path w="1736434" h="1858052">
                <a:moveTo>
                  <a:pt x="0" y="0"/>
                </a:moveTo>
                <a:lnTo>
                  <a:pt x="1736434" y="0"/>
                </a:lnTo>
                <a:lnTo>
                  <a:pt x="1736434" y="1858052"/>
                </a:lnTo>
                <a:lnTo>
                  <a:pt x="0" y="1858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69084" y="-1303819"/>
            <a:ext cx="7133784" cy="8442348"/>
          </a:xfrm>
          <a:custGeom>
            <a:avLst/>
            <a:gdLst/>
            <a:ahLst/>
            <a:cxnLst/>
            <a:rect l="l" t="t" r="r" b="b"/>
            <a:pathLst>
              <a:path w="7133784" h="8442348">
                <a:moveTo>
                  <a:pt x="0" y="0"/>
                </a:moveTo>
                <a:lnTo>
                  <a:pt x="7133784" y="0"/>
                </a:lnTo>
                <a:lnTo>
                  <a:pt x="7133784" y="8442349"/>
                </a:lnTo>
                <a:lnTo>
                  <a:pt x="0" y="8442349"/>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8205616"/>
            <a:ext cx="18288000" cy="2081384"/>
          </a:xfrm>
          <a:custGeom>
            <a:avLst/>
            <a:gdLst/>
            <a:ahLst/>
            <a:cxnLst/>
            <a:rect l="l" t="t" r="r" b="b"/>
            <a:pathLst>
              <a:path w="18288000" h="2081384">
                <a:moveTo>
                  <a:pt x="0" y="0"/>
                </a:moveTo>
                <a:lnTo>
                  <a:pt x="18288000" y="0"/>
                </a:lnTo>
                <a:lnTo>
                  <a:pt x="18288000" y="2081384"/>
                </a:lnTo>
                <a:lnTo>
                  <a:pt x="0" y="2081384"/>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grpSp>
        <p:nvGrpSpPr>
          <p:cNvPr id="4" name="Group 4"/>
          <p:cNvGrpSpPr/>
          <p:nvPr/>
        </p:nvGrpSpPr>
        <p:grpSpPr>
          <a:xfrm>
            <a:off x="1695450" y="2917355"/>
            <a:ext cx="4574080" cy="1986644"/>
            <a:chOff x="0" y="0"/>
            <a:chExt cx="1934102" cy="840032"/>
          </a:xfrm>
        </p:grpSpPr>
        <p:sp>
          <p:nvSpPr>
            <p:cNvPr id="5" name="Freeform 5"/>
            <p:cNvSpPr/>
            <p:nvPr/>
          </p:nvSpPr>
          <p:spPr>
            <a:xfrm>
              <a:off x="0" y="0"/>
              <a:ext cx="1934102" cy="840032"/>
            </a:xfrm>
            <a:custGeom>
              <a:avLst/>
              <a:gdLst/>
              <a:ahLst/>
              <a:cxnLst/>
              <a:rect l="l" t="t" r="r" b="b"/>
              <a:pathLst>
                <a:path w="1934102" h="840032">
                  <a:moveTo>
                    <a:pt x="1809642" y="840031"/>
                  </a:moveTo>
                  <a:lnTo>
                    <a:pt x="124460" y="840031"/>
                  </a:lnTo>
                  <a:cubicBezTo>
                    <a:pt x="55880" y="840031"/>
                    <a:pt x="0" y="784152"/>
                    <a:pt x="0" y="715571"/>
                  </a:cubicBezTo>
                  <a:lnTo>
                    <a:pt x="0" y="124460"/>
                  </a:lnTo>
                  <a:cubicBezTo>
                    <a:pt x="0" y="55880"/>
                    <a:pt x="55880" y="0"/>
                    <a:pt x="124460" y="0"/>
                  </a:cubicBezTo>
                  <a:lnTo>
                    <a:pt x="1809642" y="0"/>
                  </a:lnTo>
                  <a:cubicBezTo>
                    <a:pt x="1878222" y="0"/>
                    <a:pt x="1934102" y="55880"/>
                    <a:pt x="1934102" y="124460"/>
                  </a:cubicBezTo>
                  <a:lnTo>
                    <a:pt x="1934102" y="715572"/>
                  </a:lnTo>
                  <a:cubicBezTo>
                    <a:pt x="1934102" y="784152"/>
                    <a:pt x="1878222" y="840032"/>
                    <a:pt x="1809642" y="840032"/>
                  </a:cubicBezTo>
                  <a:close/>
                </a:path>
              </a:pathLst>
            </a:custGeom>
            <a:solidFill>
              <a:srgbClr val="0F2F56"/>
            </a:solidFill>
          </p:spPr>
        </p:sp>
      </p:grpSp>
      <p:grpSp>
        <p:nvGrpSpPr>
          <p:cNvPr id="6" name="Group 6"/>
          <p:cNvGrpSpPr/>
          <p:nvPr/>
        </p:nvGrpSpPr>
        <p:grpSpPr>
          <a:xfrm>
            <a:off x="6856960" y="2917355"/>
            <a:ext cx="4574080" cy="1986644"/>
            <a:chOff x="0" y="0"/>
            <a:chExt cx="1934102" cy="840032"/>
          </a:xfrm>
        </p:grpSpPr>
        <p:sp>
          <p:nvSpPr>
            <p:cNvPr id="7" name="Freeform 7"/>
            <p:cNvSpPr/>
            <p:nvPr/>
          </p:nvSpPr>
          <p:spPr>
            <a:xfrm>
              <a:off x="0" y="0"/>
              <a:ext cx="1934102" cy="840032"/>
            </a:xfrm>
            <a:custGeom>
              <a:avLst/>
              <a:gdLst/>
              <a:ahLst/>
              <a:cxnLst/>
              <a:rect l="l" t="t" r="r" b="b"/>
              <a:pathLst>
                <a:path w="1934102" h="840032">
                  <a:moveTo>
                    <a:pt x="1809642" y="840031"/>
                  </a:moveTo>
                  <a:lnTo>
                    <a:pt x="124460" y="840031"/>
                  </a:lnTo>
                  <a:cubicBezTo>
                    <a:pt x="55880" y="840031"/>
                    <a:pt x="0" y="784152"/>
                    <a:pt x="0" y="715571"/>
                  </a:cubicBezTo>
                  <a:lnTo>
                    <a:pt x="0" y="124460"/>
                  </a:lnTo>
                  <a:cubicBezTo>
                    <a:pt x="0" y="55880"/>
                    <a:pt x="55880" y="0"/>
                    <a:pt x="124460" y="0"/>
                  </a:cubicBezTo>
                  <a:lnTo>
                    <a:pt x="1809642" y="0"/>
                  </a:lnTo>
                  <a:cubicBezTo>
                    <a:pt x="1878222" y="0"/>
                    <a:pt x="1934102" y="55880"/>
                    <a:pt x="1934102" y="124460"/>
                  </a:cubicBezTo>
                  <a:lnTo>
                    <a:pt x="1934102" y="715572"/>
                  </a:lnTo>
                  <a:cubicBezTo>
                    <a:pt x="1934102" y="784152"/>
                    <a:pt x="1878222" y="840032"/>
                    <a:pt x="1809642" y="840032"/>
                  </a:cubicBezTo>
                  <a:close/>
                </a:path>
              </a:pathLst>
            </a:custGeom>
            <a:solidFill>
              <a:srgbClr val="0F2F56"/>
            </a:solidFill>
          </p:spPr>
        </p:sp>
      </p:grpSp>
      <p:grpSp>
        <p:nvGrpSpPr>
          <p:cNvPr id="8" name="Group 8"/>
          <p:cNvGrpSpPr/>
          <p:nvPr/>
        </p:nvGrpSpPr>
        <p:grpSpPr>
          <a:xfrm>
            <a:off x="12113720" y="2917355"/>
            <a:ext cx="4574080" cy="1986644"/>
            <a:chOff x="0" y="0"/>
            <a:chExt cx="1934102" cy="840032"/>
          </a:xfrm>
        </p:grpSpPr>
        <p:sp>
          <p:nvSpPr>
            <p:cNvPr id="9" name="Freeform 9"/>
            <p:cNvSpPr/>
            <p:nvPr/>
          </p:nvSpPr>
          <p:spPr>
            <a:xfrm>
              <a:off x="0" y="0"/>
              <a:ext cx="1934102" cy="840032"/>
            </a:xfrm>
            <a:custGeom>
              <a:avLst/>
              <a:gdLst/>
              <a:ahLst/>
              <a:cxnLst/>
              <a:rect l="l" t="t" r="r" b="b"/>
              <a:pathLst>
                <a:path w="1934102" h="840032">
                  <a:moveTo>
                    <a:pt x="1809642" y="840031"/>
                  </a:moveTo>
                  <a:lnTo>
                    <a:pt x="124460" y="840031"/>
                  </a:lnTo>
                  <a:cubicBezTo>
                    <a:pt x="55880" y="840031"/>
                    <a:pt x="0" y="784152"/>
                    <a:pt x="0" y="715571"/>
                  </a:cubicBezTo>
                  <a:lnTo>
                    <a:pt x="0" y="124460"/>
                  </a:lnTo>
                  <a:cubicBezTo>
                    <a:pt x="0" y="55880"/>
                    <a:pt x="55880" y="0"/>
                    <a:pt x="124460" y="0"/>
                  </a:cubicBezTo>
                  <a:lnTo>
                    <a:pt x="1809642" y="0"/>
                  </a:lnTo>
                  <a:cubicBezTo>
                    <a:pt x="1878222" y="0"/>
                    <a:pt x="1934102" y="55880"/>
                    <a:pt x="1934102" y="124460"/>
                  </a:cubicBezTo>
                  <a:lnTo>
                    <a:pt x="1934102" y="715572"/>
                  </a:lnTo>
                  <a:cubicBezTo>
                    <a:pt x="1934102" y="784152"/>
                    <a:pt x="1878222" y="840032"/>
                    <a:pt x="1809642" y="840032"/>
                  </a:cubicBezTo>
                  <a:close/>
                </a:path>
              </a:pathLst>
            </a:custGeom>
            <a:solidFill>
              <a:srgbClr val="0F2F56"/>
            </a:solidFill>
          </p:spPr>
        </p:sp>
      </p:grpSp>
      <p:grpSp>
        <p:nvGrpSpPr>
          <p:cNvPr id="10" name="Group 10"/>
          <p:cNvGrpSpPr/>
          <p:nvPr/>
        </p:nvGrpSpPr>
        <p:grpSpPr>
          <a:xfrm>
            <a:off x="9437715" y="5450595"/>
            <a:ext cx="4574080" cy="1995087"/>
            <a:chOff x="0" y="0"/>
            <a:chExt cx="1934102" cy="843602"/>
          </a:xfrm>
        </p:grpSpPr>
        <p:sp>
          <p:nvSpPr>
            <p:cNvPr id="11" name="Freeform 11"/>
            <p:cNvSpPr/>
            <p:nvPr/>
          </p:nvSpPr>
          <p:spPr>
            <a:xfrm>
              <a:off x="0" y="0"/>
              <a:ext cx="1934102" cy="843602"/>
            </a:xfrm>
            <a:custGeom>
              <a:avLst/>
              <a:gdLst/>
              <a:ahLst/>
              <a:cxnLst/>
              <a:rect l="l" t="t" r="r" b="b"/>
              <a:pathLst>
                <a:path w="1934102" h="843602">
                  <a:moveTo>
                    <a:pt x="1809642" y="843602"/>
                  </a:moveTo>
                  <a:lnTo>
                    <a:pt x="124460" y="843602"/>
                  </a:lnTo>
                  <a:cubicBezTo>
                    <a:pt x="55880" y="843602"/>
                    <a:pt x="0" y="787722"/>
                    <a:pt x="0" y="719142"/>
                  </a:cubicBezTo>
                  <a:lnTo>
                    <a:pt x="0" y="124460"/>
                  </a:lnTo>
                  <a:cubicBezTo>
                    <a:pt x="0" y="55880"/>
                    <a:pt x="55880" y="0"/>
                    <a:pt x="124460" y="0"/>
                  </a:cubicBezTo>
                  <a:lnTo>
                    <a:pt x="1809642" y="0"/>
                  </a:lnTo>
                  <a:cubicBezTo>
                    <a:pt x="1878222" y="0"/>
                    <a:pt x="1934102" y="55880"/>
                    <a:pt x="1934102" y="124460"/>
                  </a:cubicBezTo>
                  <a:lnTo>
                    <a:pt x="1934102" y="719142"/>
                  </a:lnTo>
                  <a:cubicBezTo>
                    <a:pt x="1934102" y="787722"/>
                    <a:pt x="1878222" y="843602"/>
                    <a:pt x="1809642" y="843602"/>
                  </a:cubicBezTo>
                  <a:close/>
                </a:path>
              </a:pathLst>
            </a:custGeom>
            <a:solidFill>
              <a:srgbClr val="0F2F56"/>
            </a:solidFill>
          </p:spPr>
        </p:sp>
      </p:grpSp>
      <p:grpSp>
        <p:nvGrpSpPr>
          <p:cNvPr id="12" name="Group 12"/>
          <p:cNvGrpSpPr/>
          <p:nvPr/>
        </p:nvGrpSpPr>
        <p:grpSpPr>
          <a:xfrm>
            <a:off x="4276205" y="5450595"/>
            <a:ext cx="4574080" cy="1995087"/>
            <a:chOff x="0" y="0"/>
            <a:chExt cx="1934102" cy="843602"/>
          </a:xfrm>
        </p:grpSpPr>
        <p:sp>
          <p:nvSpPr>
            <p:cNvPr id="13" name="Freeform 13"/>
            <p:cNvSpPr/>
            <p:nvPr/>
          </p:nvSpPr>
          <p:spPr>
            <a:xfrm>
              <a:off x="0" y="0"/>
              <a:ext cx="1934102" cy="843602"/>
            </a:xfrm>
            <a:custGeom>
              <a:avLst/>
              <a:gdLst/>
              <a:ahLst/>
              <a:cxnLst/>
              <a:rect l="l" t="t" r="r" b="b"/>
              <a:pathLst>
                <a:path w="1934102" h="843602">
                  <a:moveTo>
                    <a:pt x="1809642" y="843602"/>
                  </a:moveTo>
                  <a:lnTo>
                    <a:pt x="124460" y="843602"/>
                  </a:lnTo>
                  <a:cubicBezTo>
                    <a:pt x="55880" y="843602"/>
                    <a:pt x="0" y="787722"/>
                    <a:pt x="0" y="719142"/>
                  </a:cubicBezTo>
                  <a:lnTo>
                    <a:pt x="0" y="124460"/>
                  </a:lnTo>
                  <a:cubicBezTo>
                    <a:pt x="0" y="55880"/>
                    <a:pt x="55880" y="0"/>
                    <a:pt x="124460" y="0"/>
                  </a:cubicBezTo>
                  <a:lnTo>
                    <a:pt x="1809642" y="0"/>
                  </a:lnTo>
                  <a:cubicBezTo>
                    <a:pt x="1878222" y="0"/>
                    <a:pt x="1934102" y="55880"/>
                    <a:pt x="1934102" y="124460"/>
                  </a:cubicBezTo>
                  <a:lnTo>
                    <a:pt x="1934102" y="719142"/>
                  </a:lnTo>
                  <a:cubicBezTo>
                    <a:pt x="1934102" y="787722"/>
                    <a:pt x="1878222" y="843602"/>
                    <a:pt x="1809642" y="843602"/>
                  </a:cubicBezTo>
                  <a:close/>
                </a:path>
              </a:pathLst>
            </a:custGeom>
            <a:solidFill>
              <a:srgbClr val="0F2F56"/>
            </a:solidFill>
          </p:spPr>
        </p:sp>
      </p:grpSp>
      <p:sp>
        <p:nvSpPr>
          <p:cNvPr id="14" name="TextBox 14"/>
          <p:cNvSpPr txBox="1"/>
          <p:nvPr/>
        </p:nvSpPr>
        <p:spPr>
          <a:xfrm>
            <a:off x="2778743" y="1190625"/>
            <a:ext cx="12730514" cy="898525"/>
          </a:xfrm>
          <a:prstGeom prst="rect">
            <a:avLst/>
          </a:prstGeom>
        </p:spPr>
        <p:txBody>
          <a:bodyPr lIns="0" tIns="0" rIns="0" bIns="0" rtlCol="0" anchor="t">
            <a:spAutoFit/>
          </a:bodyPr>
          <a:lstStyle/>
          <a:p>
            <a:pPr algn="ctr">
              <a:lnSpc>
                <a:spcPts val="6649"/>
              </a:lnSpc>
            </a:pPr>
            <a:r>
              <a:rPr lang="en-US" sz="6999" b="1">
                <a:solidFill>
                  <a:srgbClr val="0F2F56"/>
                </a:solidFill>
                <a:latin typeface="Montserrat Heavy"/>
                <a:ea typeface="Montserrat Heavy"/>
                <a:cs typeface="Montserrat Heavy"/>
                <a:sym typeface="Montserrat Heavy"/>
              </a:rPr>
              <a:t>MỤC LỤC</a:t>
            </a:r>
          </a:p>
        </p:txBody>
      </p:sp>
      <p:sp>
        <p:nvSpPr>
          <p:cNvPr id="15" name="TextBox 15"/>
          <p:cNvSpPr txBox="1"/>
          <p:nvPr/>
        </p:nvSpPr>
        <p:spPr>
          <a:xfrm>
            <a:off x="2333625" y="4221270"/>
            <a:ext cx="3577631" cy="440055"/>
          </a:xfrm>
          <a:prstGeom prst="rect">
            <a:avLst/>
          </a:prstGeom>
        </p:spPr>
        <p:txBody>
          <a:bodyPr lIns="0" tIns="0" rIns="0" bIns="0" rtlCol="0" anchor="t">
            <a:spAutoFit/>
          </a:bodyPr>
          <a:lstStyle/>
          <a:p>
            <a:pPr algn="l">
              <a:lnSpc>
                <a:spcPts val="3509"/>
              </a:lnSpc>
            </a:pPr>
            <a:r>
              <a:rPr lang="en-US" sz="3000" dirty="0" err="1">
                <a:solidFill>
                  <a:srgbClr val="FFFFFF"/>
                </a:solidFill>
                <a:latin typeface="Montserrat"/>
                <a:ea typeface="Montserrat"/>
                <a:cs typeface="Montserrat"/>
                <a:sym typeface="Montserrat"/>
              </a:rPr>
              <a:t>Tổng</a:t>
            </a:r>
            <a:r>
              <a:rPr lang="en-US" sz="3000" dirty="0">
                <a:solidFill>
                  <a:srgbClr val="FFFFFF"/>
                </a:solidFill>
                <a:latin typeface="Montserrat"/>
                <a:ea typeface="Montserrat"/>
                <a:cs typeface="Montserrat"/>
                <a:sym typeface="Montserrat"/>
              </a:rPr>
              <a:t> </a:t>
            </a:r>
            <a:r>
              <a:rPr lang="en-US" sz="3000" dirty="0" err="1">
                <a:solidFill>
                  <a:srgbClr val="FFFFFF"/>
                </a:solidFill>
                <a:latin typeface="Montserrat"/>
                <a:ea typeface="Montserrat"/>
                <a:cs typeface="Montserrat"/>
                <a:sym typeface="Montserrat"/>
              </a:rPr>
              <a:t>quan</a:t>
            </a:r>
            <a:r>
              <a:rPr lang="en-US" sz="3000" dirty="0">
                <a:solidFill>
                  <a:srgbClr val="FFFFFF"/>
                </a:solidFill>
                <a:latin typeface="Montserrat"/>
                <a:ea typeface="Montserrat"/>
                <a:cs typeface="Montserrat"/>
                <a:sym typeface="Montserrat"/>
              </a:rPr>
              <a:t> </a:t>
            </a:r>
            <a:r>
              <a:rPr lang="en-US" sz="3000" dirty="0" err="1">
                <a:solidFill>
                  <a:srgbClr val="FFFFFF"/>
                </a:solidFill>
                <a:latin typeface="Montserrat"/>
                <a:ea typeface="Montserrat"/>
                <a:cs typeface="Montserrat"/>
                <a:sym typeface="Montserrat"/>
              </a:rPr>
              <a:t>đề</a:t>
            </a:r>
            <a:r>
              <a:rPr lang="en-US" sz="3000" dirty="0">
                <a:solidFill>
                  <a:srgbClr val="FFFFFF"/>
                </a:solidFill>
                <a:latin typeface="Montserrat"/>
                <a:ea typeface="Montserrat"/>
                <a:cs typeface="Montserrat"/>
                <a:sym typeface="Montserrat"/>
              </a:rPr>
              <a:t> </a:t>
            </a:r>
            <a:r>
              <a:rPr lang="en-US" sz="3000" dirty="0" err="1">
                <a:solidFill>
                  <a:srgbClr val="FFFFFF"/>
                </a:solidFill>
                <a:latin typeface="Montserrat"/>
                <a:ea typeface="Montserrat"/>
                <a:cs typeface="Montserrat"/>
                <a:sym typeface="Montserrat"/>
              </a:rPr>
              <a:t>tài</a:t>
            </a:r>
            <a:endParaRPr lang="en-US" sz="3000" dirty="0">
              <a:solidFill>
                <a:srgbClr val="FFFFFF"/>
              </a:solidFill>
              <a:latin typeface="Montserrat"/>
              <a:ea typeface="Montserrat"/>
              <a:cs typeface="Montserrat"/>
              <a:sym typeface="Montserrat"/>
            </a:endParaRPr>
          </a:p>
        </p:txBody>
      </p:sp>
      <p:sp>
        <p:nvSpPr>
          <p:cNvPr id="16" name="TextBox 16"/>
          <p:cNvSpPr txBox="1"/>
          <p:nvPr/>
        </p:nvSpPr>
        <p:spPr>
          <a:xfrm>
            <a:off x="2333625" y="2936405"/>
            <a:ext cx="2903292" cy="1075245"/>
          </a:xfrm>
          <a:prstGeom prst="rect">
            <a:avLst/>
          </a:prstGeom>
        </p:spPr>
        <p:txBody>
          <a:bodyPr lIns="0" tIns="0" rIns="0" bIns="0" rtlCol="0" anchor="t">
            <a:spAutoFit/>
          </a:bodyPr>
          <a:lstStyle/>
          <a:p>
            <a:pPr algn="just">
              <a:lnSpc>
                <a:spcPts val="8424"/>
              </a:lnSpc>
            </a:pPr>
            <a:r>
              <a:rPr lang="en-US" sz="7200" b="1">
                <a:solidFill>
                  <a:srgbClr val="FFFFFF"/>
                </a:solidFill>
                <a:latin typeface="Montserrat Bold"/>
                <a:ea typeface="Montserrat Bold"/>
                <a:cs typeface="Montserrat Bold"/>
                <a:sym typeface="Montserrat Bold"/>
              </a:rPr>
              <a:t>01.</a:t>
            </a:r>
          </a:p>
        </p:txBody>
      </p:sp>
      <p:grpSp>
        <p:nvGrpSpPr>
          <p:cNvPr id="17" name="Group 17"/>
          <p:cNvGrpSpPr/>
          <p:nvPr/>
        </p:nvGrpSpPr>
        <p:grpSpPr>
          <a:xfrm>
            <a:off x="4661045" y="5450595"/>
            <a:ext cx="3804401" cy="1743900"/>
            <a:chOff x="0" y="0"/>
            <a:chExt cx="5072535" cy="2325200"/>
          </a:xfrm>
        </p:grpSpPr>
        <p:sp>
          <p:nvSpPr>
            <p:cNvPr id="18" name="TextBox 18"/>
            <p:cNvSpPr txBox="1"/>
            <p:nvPr/>
          </p:nvSpPr>
          <p:spPr>
            <a:xfrm>
              <a:off x="0" y="1696169"/>
              <a:ext cx="5072535" cy="629031"/>
            </a:xfrm>
            <a:prstGeom prst="rect">
              <a:avLst/>
            </a:prstGeom>
          </p:spPr>
          <p:txBody>
            <a:bodyPr lIns="0" tIns="0" rIns="0" bIns="0" rtlCol="0" anchor="t">
              <a:spAutoFit/>
            </a:bodyPr>
            <a:lstStyle/>
            <a:p>
              <a:pPr algn="ctr">
                <a:lnSpc>
                  <a:spcPts val="3744"/>
                </a:lnSpc>
              </a:pPr>
              <a:r>
                <a:rPr lang="en-US" sz="3200">
                  <a:solidFill>
                    <a:srgbClr val="FFFFFF"/>
                  </a:solidFill>
                  <a:latin typeface="Montserrat"/>
                  <a:ea typeface="Montserrat"/>
                  <a:cs typeface="Montserrat"/>
                  <a:sym typeface="Montserrat"/>
                </a:rPr>
                <a:t>Thiết kế hệ thống</a:t>
              </a:r>
            </a:p>
          </p:txBody>
        </p:sp>
        <p:sp>
          <p:nvSpPr>
            <p:cNvPr id="19" name="TextBox 19"/>
            <p:cNvSpPr txBox="1"/>
            <p:nvPr/>
          </p:nvSpPr>
          <p:spPr>
            <a:xfrm>
              <a:off x="113595" y="19050"/>
              <a:ext cx="3896795" cy="1440010"/>
            </a:xfrm>
            <a:prstGeom prst="rect">
              <a:avLst/>
            </a:prstGeom>
          </p:spPr>
          <p:txBody>
            <a:bodyPr lIns="0" tIns="0" rIns="0" bIns="0" rtlCol="0" anchor="t">
              <a:spAutoFit/>
            </a:bodyPr>
            <a:lstStyle/>
            <a:p>
              <a:pPr marL="0" lvl="0" indent="0" algn="just">
                <a:lnSpc>
                  <a:spcPts val="8424"/>
                </a:lnSpc>
                <a:spcBef>
                  <a:spcPct val="0"/>
                </a:spcBef>
              </a:pPr>
              <a:r>
                <a:rPr lang="en-US" sz="7200" b="1" u="none">
                  <a:solidFill>
                    <a:srgbClr val="FFFFFF"/>
                  </a:solidFill>
                  <a:latin typeface="Montserrat Bold"/>
                  <a:ea typeface="Montserrat Bold"/>
                  <a:cs typeface="Montserrat Bold"/>
                  <a:sym typeface="Montserrat Bold"/>
                </a:rPr>
                <a:t>04.</a:t>
              </a:r>
            </a:p>
          </p:txBody>
        </p:sp>
      </p:grpSp>
      <p:grpSp>
        <p:nvGrpSpPr>
          <p:cNvPr id="20" name="Group 20"/>
          <p:cNvGrpSpPr/>
          <p:nvPr/>
        </p:nvGrpSpPr>
        <p:grpSpPr>
          <a:xfrm>
            <a:off x="7374833" y="2897923"/>
            <a:ext cx="3633584" cy="1743900"/>
            <a:chOff x="0" y="0"/>
            <a:chExt cx="4844779" cy="2325200"/>
          </a:xfrm>
        </p:grpSpPr>
        <p:sp>
          <p:nvSpPr>
            <p:cNvPr id="21" name="TextBox 21"/>
            <p:cNvSpPr txBox="1"/>
            <p:nvPr/>
          </p:nvSpPr>
          <p:spPr>
            <a:xfrm>
              <a:off x="0" y="1735285"/>
              <a:ext cx="4844779" cy="589915"/>
            </a:xfrm>
            <a:prstGeom prst="rect">
              <a:avLst/>
            </a:prstGeom>
          </p:spPr>
          <p:txBody>
            <a:bodyPr lIns="0" tIns="0" rIns="0" bIns="0" rtlCol="0" anchor="t">
              <a:spAutoFit/>
            </a:bodyPr>
            <a:lstStyle/>
            <a:p>
              <a:pPr algn="l">
                <a:lnSpc>
                  <a:spcPts val="3509"/>
                </a:lnSpc>
              </a:pPr>
              <a:r>
                <a:rPr lang="en-US" sz="3000">
                  <a:solidFill>
                    <a:srgbClr val="FFFFFF"/>
                  </a:solidFill>
                  <a:latin typeface="Montserrat"/>
                  <a:ea typeface="Montserrat"/>
                  <a:cs typeface="Montserrat"/>
                  <a:sym typeface="Montserrat"/>
                </a:rPr>
                <a:t>Cơ sở lý thuyết</a:t>
              </a:r>
            </a:p>
          </p:txBody>
        </p:sp>
        <p:sp>
          <p:nvSpPr>
            <p:cNvPr id="22" name="TextBox 22"/>
            <p:cNvSpPr txBox="1"/>
            <p:nvPr/>
          </p:nvSpPr>
          <p:spPr>
            <a:xfrm>
              <a:off x="0" y="19050"/>
              <a:ext cx="3871056" cy="1440010"/>
            </a:xfrm>
            <a:prstGeom prst="rect">
              <a:avLst/>
            </a:prstGeom>
          </p:spPr>
          <p:txBody>
            <a:bodyPr lIns="0" tIns="0" rIns="0" bIns="0" rtlCol="0" anchor="t">
              <a:spAutoFit/>
            </a:bodyPr>
            <a:lstStyle/>
            <a:p>
              <a:pPr algn="just">
                <a:lnSpc>
                  <a:spcPts val="8424"/>
                </a:lnSpc>
              </a:pPr>
              <a:r>
                <a:rPr lang="en-US" sz="7200" b="1">
                  <a:solidFill>
                    <a:srgbClr val="FFFFFF"/>
                  </a:solidFill>
                  <a:latin typeface="Montserrat Bold"/>
                  <a:ea typeface="Montserrat Bold"/>
                  <a:cs typeface="Montserrat Bold"/>
                  <a:sym typeface="Montserrat Bold"/>
                </a:rPr>
                <a:t>02.</a:t>
              </a:r>
            </a:p>
          </p:txBody>
        </p:sp>
      </p:grpSp>
      <p:grpSp>
        <p:nvGrpSpPr>
          <p:cNvPr id="23" name="Group 23"/>
          <p:cNvGrpSpPr/>
          <p:nvPr/>
        </p:nvGrpSpPr>
        <p:grpSpPr>
          <a:xfrm>
            <a:off x="9437715" y="5450595"/>
            <a:ext cx="4574080" cy="1763712"/>
            <a:chOff x="0" y="0"/>
            <a:chExt cx="6098773" cy="2351616"/>
          </a:xfrm>
        </p:grpSpPr>
        <p:sp>
          <p:nvSpPr>
            <p:cNvPr id="24" name="TextBox 24"/>
            <p:cNvSpPr txBox="1"/>
            <p:nvPr/>
          </p:nvSpPr>
          <p:spPr>
            <a:xfrm>
              <a:off x="0" y="1722585"/>
              <a:ext cx="6098773" cy="629031"/>
            </a:xfrm>
            <a:prstGeom prst="rect">
              <a:avLst/>
            </a:prstGeom>
          </p:spPr>
          <p:txBody>
            <a:bodyPr lIns="0" tIns="0" rIns="0" bIns="0" rtlCol="0" anchor="t">
              <a:spAutoFit/>
            </a:bodyPr>
            <a:lstStyle/>
            <a:p>
              <a:pPr algn="ctr">
                <a:lnSpc>
                  <a:spcPts val="3744"/>
                </a:lnSpc>
              </a:pPr>
              <a:r>
                <a:rPr lang="en-US" sz="3200">
                  <a:solidFill>
                    <a:srgbClr val="FFFFFF"/>
                  </a:solidFill>
                  <a:latin typeface="Montserrat"/>
                  <a:ea typeface="Montserrat"/>
                  <a:cs typeface="Montserrat"/>
                  <a:sym typeface="Montserrat"/>
                </a:rPr>
                <a:t>Kết quả chương trình</a:t>
              </a:r>
            </a:p>
          </p:txBody>
        </p:sp>
        <p:sp>
          <p:nvSpPr>
            <p:cNvPr id="25" name="TextBox 25"/>
            <p:cNvSpPr txBox="1"/>
            <p:nvPr/>
          </p:nvSpPr>
          <p:spPr>
            <a:xfrm>
              <a:off x="845773" y="19050"/>
              <a:ext cx="4056091" cy="1440010"/>
            </a:xfrm>
            <a:prstGeom prst="rect">
              <a:avLst/>
            </a:prstGeom>
          </p:spPr>
          <p:txBody>
            <a:bodyPr lIns="0" tIns="0" rIns="0" bIns="0" rtlCol="0" anchor="t">
              <a:spAutoFit/>
            </a:bodyPr>
            <a:lstStyle/>
            <a:p>
              <a:pPr algn="just">
                <a:lnSpc>
                  <a:spcPts val="8424"/>
                </a:lnSpc>
              </a:pPr>
              <a:r>
                <a:rPr lang="en-US" sz="7200" b="1">
                  <a:solidFill>
                    <a:srgbClr val="FFFFFF"/>
                  </a:solidFill>
                  <a:latin typeface="Montserrat Bold"/>
                  <a:ea typeface="Montserrat Bold"/>
                  <a:cs typeface="Montserrat Bold"/>
                  <a:sym typeface="Montserrat Bold"/>
                </a:rPr>
                <a:t>05.</a:t>
              </a:r>
            </a:p>
          </p:txBody>
        </p:sp>
      </p:grpSp>
      <p:grpSp>
        <p:nvGrpSpPr>
          <p:cNvPr id="26" name="Group 26"/>
          <p:cNvGrpSpPr/>
          <p:nvPr/>
        </p:nvGrpSpPr>
        <p:grpSpPr>
          <a:xfrm>
            <a:off x="12158404" y="2917354"/>
            <a:ext cx="4484712" cy="1705038"/>
            <a:chOff x="0" y="0"/>
            <a:chExt cx="5979616" cy="2273384"/>
          </a:xfrm>
        </p:grpSpPr>
        <p:sp>
          <p:nvSpPr>
            <p:cNvPr id="27" name="TextBox 27"/>
            <p:cNvSpPr txBox="1"/>
            <p:nvPr/>
          </p:nvSpPr>
          <p:spPr>
            <a:xfrm>
              <a:off x="0" y="1732110"/>
              <a:ext cx="5979616" cy="541274"/>
            </a:xfrm>
            <a:prstGeom prst="rect">
              <a:avLst/>
            </a:prstGeom>
          </p:spPr>
          <p:txBody>
            <a:bodyPr lIns="0" tIns="0" rIns="0" bIns="0" rtlCol="0" anchor="t">
              <a:spAutoFit/>
            </a:bodyPr>
            <a:lstStyle/>
            <a:p>
              <a:pPr algn="ctr">
                <a:lnSpc>
                  <a:spcPts val="3276"/>
                </a:lnSpc>
              </a:pPr>
              <a:r>
                <a:rPr lang="en-US" sz="2800">
                  <a:solidFill>
                    <a:srgbClr val="FFFFFF"/>
                  </a:solidFill>
                  <a:latin typeface="Montserrat"/>
                  <a:ea typeface="Montserrat"/>
                  <a:cs typeface="Montserrat"/>
                  <a:sym typeface="Montserrat"/>
                </a:rPr>
                <a:t>Phân tích chương trình</a:t>
              </a:r>
            </a:p>
          </p:txBody>
        </p:sp>
        <p:sp>
          <p:nvSpPr>
            <p:cNvPr id="28" name="TextBox 28"/>
            <p:cNvSpPr txBox="1"/>
            <p:nvPr/>
          </p:nvSpPr>
          <p:spPr>
            <a:xfrm>
              <a:off x="851975" y="19050"/>
              <a:ext cx="3896795" cy="1440010"/>
            </a:xfrm>
            <a:prstGeom prst="rect">
              <a:avLst/>
            </a:prstGeom>
          </p:spPr>
          <p:txBody>
            <a:bodyPr lIns="0" tIns="0" rIns="0" bIns="0" rtlCol="0" anchor="t">
              <a:spAutoFit/>
            </a:bodyPr>
            <a:lstStyle/>
            <a:p>
              <a:pPr algn="just">
                <a:lnSpc>
                  <a:spcPts val="8424"/>
                </a:lnSpc>
              </a:pPr>
              <a:r>
                <a:rPr lang="en-US" sz="7200" b="1">
                  <a:solidFill>
                    <a:srgbClr val="FFFFFF"/>
                  </a:solidFill>
                  <a:latin typeface="Montserrat Bold"/>
                  <a:ea typeface="Montserrat Bold"/>
                  <a:cs typeface="Montserrat Bold"/>
                  <a:sym typeface="Montserrat Bold"/>
                </a:rPr>
                <a:t>03.</a:t>
              </a:r>
            </a:p>
          </p:txBody>
        </p:sp>
      </p:grpSp>
      <p:sp>
        <p:nvSpPr>
          <p:cNvPr id="29" name="TextBox 29"/>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F2F56"/>
                </a:solidFill>
                <a:latin typeface="Poppins Bold"/>
                <a:ea typeface="Poppins Bold"/>
                <a:cs typeface="Poppins Bold"/>
                <a:sym typeface="Poppins Bold"/>
              </a:rPr>
              <a:t>GROUP 8</a:t>
            </a:r>
          </a:p>
        </p:txBody>
      </p:sp>
      <p:sp>
        <p:nvSpPr>
          <p:cNvPr id="30" name="TextBox 30"/>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03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445713573"/>
              </p:ext>
            </p:extLst>
          </p:nvPr>
        </p:nvGraphicFramePr>
        <p:xfrm>
          <a:off x="751148" y="1844736"/>
          <a:ext cx="16731637" cy="8267697"/>
        </p:xfrm>
        <a:graphic>
          <a:graphicData uri="http://schemas.openxmlformats.org/drawingml/2006/table">
            <a:tbl>
              <a:tblPr/>
              <a:tblGrid>
                <a:gridCol w="1037611">
                  <a:extLst>
                    <a:ext uri="{9D8B030D-6E8A-4147-A177-3AD203B41FA5}">
                      <a16:colId xmlns:a16="http://schemas.microsoft.com/office/drawing/2014/main" val="20000"/>
                    </a:ext>
                  </a:extLst>
                </a:gridCol>
                <a:gridCol w="3114514">
                  <a:extLst>
                    <a:ext uri="{9D8B030D-6E8A-4147-A177-3AD203B41FA5}">
                      <a16:colId xmlns:a16="http://schemas.microsoft.com/office/drawing/2014/main" val="20001"/>
                    </a:ext>
                  </a:extLst>
                </a:gridCol>
                <a:gridCol w="4213693">
                  <a:extLst>
                    <a:ext uri="{9D8B030D-6E8A-4147-A177-3AD203B41FA5}">
                      <a16:colId xmlns:a16="http://schemas.microsoft.com/office/drawing/2014/main" val="20002"/>
                    </a:ext>
                  </a:extLst>
                </a:gridCol>
                <a:gridCol w="1139910">
                  <a:extLst>
                    <a:ext uri="{9D8B030D-6E8A-4147-A177-3AD203B41FA5}">
                      <a16:colId xmlns:a16="http://schemas.microsoft.com/office/drawing/2014/main" val="20003"/>
                    </a:ext>
                  </a:extLst>
                </a:gridCol>
                <a:gridCol w="3047599">
                  <a:extLst>
                    <a:ext uri="{9D8B030D-6E8A-4147-A177-3AD203B41FA5}">
                      <a16:colId xmlns:a16="http://schemas.microsoft.com/office/drawing/2014/main" val="20004"/>
                    </a:ext>
                  </a:extLst>
                </a:gridCol>
                <a:gridCol w="4178310">
                  <a:extLst>
                    <a:ext uri="{9D8B030D-6E8A-4147-A177-3AD203B41FA5}">
                      <a16:colId xmlns:a16="http://schemas.microsoft.com/office/drawing/2014/main" val="20005"/>
                    </a:ext>
                  </a:extLst>
                </a:gridCol>
              </a:tblGrid>
              <a:tr h="918633">
                <a:tc>
                  <a:txBody>
                    <a:bodyPr/>
                    <a:lstStyle/>
                    <a:p>
                      <a:pPr algn="ctr">
                        <a:lnSpc>
                          <a:spcPts val="2800"/>
                        </a:lnSpc>
                        <a:defRPr/>
                      </a:pPr>
                      <a:r>
                        <a:rPr lang="en-US" sz="2000" b="1" dirty="0">
                          <a:solidFill>
                            <a:srgbClr val="000000"/>
                          </a:solidFill>
                          <a:latin typeface="Montserrat" pitchFamily="2" charset="-93"/>
                          <a:ea typeface="Poppins Bold"/>
                          <a:cs typeface="Poppins Bold"/>
                          <a:sym typeface="Poppins Bold"/>
                        </a:rPr>
                        <a:t>STT</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dirty="0" err="1">
                          <a:solidFill>
                            <a:srgbClr val="000000"/>
                          </a:solidFill>
                          <a:latin typeface="Montserrat" pitchFamily="2" charset="-93"/>
                          <a:ea typeface="Poppins Bold"/>
                          <a:cs typeface="Poppins Bold"/>
                          <a:sym typeface="Poppins Bold"/>
                        </a:rPr>
                        <a:t>Tên</a:t>
                      </a:r>
                      <a:r>
                        <a:rPr lang="en-US" sz="2000" b="1" dirty="0">
                          <a:solidFill>
                            <a:srgbClr val="000000"/>
                          </a:solidFill>
                          <a:latin typeface="Montserrat" pitchFamily="2" charset="-93"/>
                          <a:ea typeface="Poppins Bold"/>
                          <a:cs typeface="Poppins Bold"/>
                          <a:sym typeface="Poppins Bold"/>
                        </a:rPr>
                        <a:t> </a:t>
                      </a:r>
                      <a:r>
                        <a:rPr lang="en-US" sz="2000" b="1" dirty="0" err="1">
                          <a:solidFill>
                            <a:srgbClr val="000000"/>
                          </a:solidFill>
                          <a:latin typeface="Montserrat" pitchFamily="2" charset="-93"/>
                          <a:ea typeface="Poppins Bold"/>
                          <a:cs typeface="Poppins Bold"/>
                          <a:sym typeface="Poppins Bold"/>
                        </a:rPr>
                        <a:t>thuộc</a:t>
                      </a:r>
                      <a:r>
                        <a:rPr lang="en-US" sz="2000" b="1" dirty="0">
                          <a:solidFill>
                            <a:srgbClr val="000000"/>
                          </a:solidFill>
                          <a:latin typeface="Montserrat" pitchFamily="2" charset="-93"/>
                          <a:ea typeface="Poppins Bold"/>
                          <a:cs typeface="Poppins Bold"/>
                          <a:sym typeface="Poppins Bold"/>
                        </a:rPr>
                        <a:t> </a:t>
                      </a:r>
                      <a:r>
                        <a:rPr lang="en-US" sz="2000" b="1" dirty="0" err="1">
                          <a:solidFill>
                            <a:srgbClr val="000000"/>
                          </a:solidFill>
                          <a:latin typeface="Montserrat" pitchFamily="2" charset="-93"/>
                          <a:ea typeface="Poppins Bold"/>
                          <a:cs typeface="Poppins Bold"/>
                          <a:sym typeface="Poppins Bold"/>
                        </a:rPr>
                        <a:t>tính</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a:solidFill>
                            <a:srgbClr val="000000"/>
                          </a:solidFill>
                          <a:latin typeface="Montserrat" pitchFamily="2" charset="-93"/>
                          <a:ea typeface="Poppins Bold"/>
                          <a:cs typeface="Poppins Bold"/>
                          <a:sym typeface="Poppins Bold"/>
                        </a:rPr>
                        <a:t>Ý nghĩa</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a:solidFill>
                            <a:srgbClr val="000000"/>
                          </a:solidFill>
                          <a:latin typeface="Montserrat" pitchFamily="2" charset="-93"/>
                          <a:ea typeface="Poppins Bold"/>
                          <a:cs typeface="Poppins Bold"/>
                          <a:sym typeface="Poppins Bold"/>
                        </a:rPr>
                        <a:t>STT</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a:solidFill>
                            <a:srgbClr val="000000"/>
                          </a:solidFill>
                          <a:latin typeface="Montserrat" pitchFamily="2" charset="-93"/>
                          <a:ea typeface="Poppins Bold"/>
                          <a:cs typeface="Poppins Bold"/>
                          <a:sym typeface="Poppins Bold"/>
                        </a:rPr>
                        <a:t>Tên thuộc tính</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a:solidFill>
                            <a:srgbClr val="000000"/>
                          </a:solidFill>
                          <a:latin typeface="Montserrat" pitchFamily="2" charset="-93"/>
                          <a:ea typeface="Poppins Bold"/>
                          <a:cs typeface="Poppins Bold"/>
                          <a:sym typeface="Poppins Bold"/>
                        </a:rPr>
                        <a:t>Ý nghĩa</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extLst>
                  <a:ext uri="{0D108BD9-81ED-4DB2-BD59-A6C34878D82A}">
                    <a16:rowId xmlns:a16="http://schemas.microsoft.com/office/drawing/2014/main" val="10000"/>
                  </a:ext>
                </a:extLst>
              </a:tr>
              <a:tr h="918633">
                <a:tc>
                  <a:txBody>
                    <a:bodyPr/>
                    <a:lstStyle/>
                    <a:p>
                      <a:pPr algn="ctr">
                        <a:lnSpc>
                          <a:spcPts val="2800"/>
                        </a:lnSpc>
                        <a:defRPr/>
                      </a:pPr>
                      <a:r>
                        <a:rPr lang="en-US" sz="2000">
                          <a:solidFill>
                            <a:srgbClr val="000000"/>
                          </a:solidFill>
                          <a:latin typeface="Montserrat" pitchFamily="2" charset="-93"/>
                          <a:ea typeface="Poppins"/>
                          <a:cs typeface="Poppins"/>
                          <a:sym typeface="Poppins"/>
                        </a:rPr>
                        <a:t>1</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_id</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Trường _id của User</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9</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time</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Thời gian diễn ra trận đấu</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918633">
                <a:tc>
                  <a:txBody>
                    <a:bodyPr/>
                    <a:lstStyle/>
                    <a:p>
                      <a:pPr algn="ctr">
                        <a:lnSpc>
                          <a:spcPts val="2800"/>
                        </a:lnSpc>
                        <a:defRPr/>
                      </a:pPr>
                      <a:r>
                        <a:rPr lang="en-US" sz="2000">
                          <a:solidFill>
                            <a:srgbClr val="000000"/>
                          </a:solidFill>
                          <a:latin typeface="Montserrat" pitchFamily="2" charset="-93"/>
                          <a:ea typeface="Poppins"/>
                          <a:cs typeface="Poppins"/>
                          <a:sym typeface="Poppins"/>
                        </a:rPr>
                        <a:t>2</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email</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Email cá nhân</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10</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stadium</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Sân đấu</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918633">
                <a:tc>
                  <a:txBody>
                    <a:bodyPr/>
                    <a:lstStyle/>
                    <a:p>
                      <a:pPr algn="ctr">
                        <a:lnSpc>
                          <a:spcPts val="2800"/>
                        </a:lnSpc>
                        <a:defRPr/>
                      </a:pPr>
                      <a:r>
                        <a:rPr lang="en-US" sz="2000">
                          <a:solidFill>
                            <a:srgbClr val="000000"/>
                          </a:solidFill>
                          <a:latin typeface="Montserrat" pitchFamily="2" charset="-93"/>
                          <a:ea typeface="Poppins"/>
                          <a:cs typeface="Poppins"/>
                          <a:sym typeface="Poppins"/>
                        </a:rPr>
                        <a:t>3</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username</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err="1">
                          <a:solidFill>
                            <a:srgbClr val="000000"/>
                          </a:solidFill>
                          <a:latin typeface="Montserrat" pitchFamily="2" charset="-93"/>
                          <a:ea typeface="Poppins"/>
                          <a:cs typeface="Poppins"/>
                          <a:sym typeface="Poppins"/>
                        </a:rPr>
                        <a:t>Tên</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đăng</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nhập</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11</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total</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Tổng tiền mua tất cả vé</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918633">
                <a:tc>
                  <a:txBody>
                    <a:bodyPr/>
                    <a:lstStyle/>
                    <a:p>
                      <a:pPr algn="ctr">
                        <a:lnSpc>
                          <a:spcPts val="2800"/>
                        </a:lnSpc>
                        <a:defRPr/>
                      </a:pPr>
                      <a:r>
                        <a:rPr lang="en-US" sz="2000">
                          <a:solidFill>
                            <a:srgbClr val="000000"/>
                          </a:solidFill>
                          <a:latin typeface="Montserrat" pitchFamily="2" charset="-93"/>
                          <a:ea typeface="Poppins"/>
                          <a:cs typeface="Poppins"/>
                          <a:sym typeface="Poppins"/>
                        </a:rPr>
                        <a:t>4</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password</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err="1">
                          <a:solidFill>
                            <a:srgbClr val="000000"/>
                          </a:solidFill>
                          <a:latin typeface="Montserrat" pitchFamily="2" charset="-93"/>
                          <a:ea typeface="Poppins"/>
                          <a:cs typeface="Poppins"/>
                          <a:sym typeface="Poppins"/>
                        </a:rPr>
                        <a:t>Mật</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khẩu</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12</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tickets</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Các loại vé đã mua</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r h="918633">
                <a:tc>
                  <a:txBody>
                    <a:bodyPr/>
                    <a:lstStyle/>
                    <a:p>
                      <a:pPr algn="ctr">
                        <a:lnSpc>
                          <a:spcPts val="2800"/>
                        </a:lnSpc>
                        <a:defRPr/>
                      </a:pPr>
                      <a:r>
                        <a:rPr lang="en-US" sz="2000">
                          <a:solidFill>
                            <a:srgbClr val="000000"/>
                          </a:solidFill>
                          <a:latin typeface="Montserrat" pitchFamily="2" charset="-93"/>
                          <a:ea typeface="Poppins"/>
                          <a:cs typeface="Poppins"/>
                          <a:sym typeface="Poppins"/>
                        </a:rPr>
                        <a:t>5</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match_info</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Thông tin trận đấu</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13</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area</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Hạng ghế</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5"/>
                  </a:ext>
                </a:extLst>
              </a:tr>
              <a:tr h="918633">
                <a:tc>
                  <a:txBody>
                    <a:bodyPr/>
                    <a:lstStyle/>
                    <a:p>
                      <a:pPr algn="ctr">
                        <a:lnSpc>
                          <a:spcPts val="2800"/>
                        </a:lnSpc>
                        <a:defRPr/>
                      </a:pPr>
                      <a:r>
                        <a:rPr lang="en-US" sz="2000">
                          <a:solidFill>
                            <a:srgbClr val="000000"/>
                          </a:solidFill>
                          <a:latin typeface="Montserrat" pitchFamily="2" charset="-93"/>
                          <a:ea typeface="Poppins"/>
                          <a:cs typeface="Poppins"/>
                          <a:sym typeface="Poppins"/>
                        </a:rPr>
                        <a:t>6</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home_team</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Đội nhà</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14</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quantity</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Số lượng vé/hạng ghế</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6"/>
                  </a:ext>
                </a:extLst>
              </a:tr>
              <a:tr h="918633">
                <a:tc>
                  <a:txBody>
                    <a:bodyPr/>
                    <a:lstStyle/>
                    <a:p>
                      <a:pPr algn="ctr">
                        <a:lnSpc>
                          <a:spcPts val="2800"/>
                        </a:lnSpc>
                        <a:defRPr/>
                      </a:pPr>
                      <a:r>
                        <a:rPr lang="en-US" sz="2000">
                          <a:solidFill>
                            <a:srgbClr val="000000"/>
                          </a:solidFill>
                          <a:latin typeface="Montserrat" pitchFamily="2" charset="-93"/>
                          <a:ea typeface="Poppins"/>
                          <a:cs typeface="Poppins"/>
                          <a:sym typeface="Poppins"/>
                        </a:rPr>
                        <a:t>7</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away_team</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Đội khách</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15</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price</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err="1">
                          <a:solidFill>
                            <a:srgbClr val="000000"/>
                          </a:solidFill>
                          <a:latin typeface="Montserrat" pitchFamily="2" charset="-93"/>
                          <a:ea typeface="Poppins"/>
                          <a:cs typeface="Poppins"/>
                          <a:sym typeface="Poppins"/>
                        </a:rPr>
                        <a:t>Giá</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vé</a:t>
                      </a:r>
                      <a:r>
                        <a:rPr lang="en-US" sz="2000" dirty="0">
                          <a:solidFill>
                            <a:srgbClr val="000000"/>
                          </a:solidFill>
                          <a:latin typeface="Montserrat" pitchFamily="2" charset="-93"/>
                          <a:ea typeface="Poppins"/>
                          <a:cs typeface="Poppins"/>
                          <a:sym typeface="Poppins"/>
                        </a:rPr>
                        <a:t>/</a:t>
                      </a:r>
                      <a:r>
                        <a:rPr lang="en-US" sz="2000" dirty="0" err="1">
                          <a:solidFill>
                            <a:srgbClr val="000000"/>
                          </a:solidFill>
                          <a:latin typeface="Montserrat" pitchFamily="2" charset="-93"/>
                          <a:ea typeface="Poppins"/>
                          <a:cs typeface="Poppins"/>
                          <a:sym typeface="Poppins"/>
                        </a:rPr>
                        <a:t>hạng</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ghế</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7"/>
                  </a:ext>
                </a:extLst>
              </a:tr>
              <a:tr h="918633">
                <a:tc>
                  <a:txBody>
                    <a:bodyPr/>
                    <a:lstStyle/>
                    <a:p>
                      <a:pPr algn="ctr">
                        <a:lnSpc>
                          <a:spcPts val="2800"/>
                        </a:lnSpc>
                        <a:defRPr/>
                      </a:pPr>
                      <a:r>
                        <a:rPr lang="en-US" sz="2000">
                          <a:solidFill>
                            <a:srgbClr val="000000"/>
                          </a:solidFill>
                          <a:latin typeface="Montserrat" pitchFamily="2" charset="-93"/>
                          <a:ea typeface="Poppins"/>
                          <a:cs typeface="Poppins"/>
                          <a:sym typeface="Poppins"/>
                        </a:rPr>
                        <a:t>8</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date</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Ngày diễn ra trận đấu</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15</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subtotal</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err="1">
                          <a:solidFill>
                            <a:srgbClr val="000000"/>
                          </a:solidFill>
                          <a:latin typeface="Montserrat" pitchFamily="2" charset="-93"/>
                          <a:ea typeface="Poppins"/>
                          <a:cs typeface="Poppins"/>
                          <a:sym typeface="Poppins"/>
                        </a:rPr>
                        <a:t>Tổng</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tiền</a:t>
                      </a:r>
                      <a:r>
                        <a:rPr lang="en-US" sz="2000" dirty="0">
                          <a:solidFill>
                            <a:srgbClr val="000000"/>
                          </a:solidFill>
                          <a:latin typeface="Montserrat" pitchFamily="2" charset="-93"/>
                          <a:ea typeface="Poppins"/>
                          <a:cs typeface="Poppins"/>
                          <a:sym typeface="Poppins"/>
                        </a:rPr>
                        <a:t>/</a:t>
                      </a:r>
                      <a:r>
                        <a:rPr lang="en-US" sz="2000" dirty="0" err="1">
                          <a:solidFill>
                            <a:srgbClr val="000000"/>
                          </a:solidFill>
                          <a:latin typeface="Montserrat" pitchFamily="2" charset="-93"/>
                          <a:ea typeface="Poppins"/>
                          <a:cs typeface="Poppins"/>
                          <a:sym typeface="Poppins"/>
                        </a:rPr>
                        <a:t>hạng</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ghế</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 name="TextBox 3"/>
          <p:cNvSpPr txBox="1"/>
          <p:nvPr/>
        </p:nvSpPr>
        <p:spPr>
          <a:xfrm>
            <a:off x="7406060" y="473720"/>
            <a:ext cx="4686657" cy="1022329"/>
          </a:xfrm>
          <a:prstGeom prst="rect">
            <a:avLst/>
          </a:prstGeom>
        </p:spPr>
        <p:txBody>
          <a:bodyPr lIns="0" tIns="0" rIns="0" bIns="0" rtlCol="0" anchor="t">
            <a:spAutoFit/>
          </a:bodyPr>
          <a:lstStyle/>
          <a:p>
            <a:pPr algn="l">
              <a:lnSpc>
                <a:spcPts val="7580"/>
              </a:lnSpc>
            </a:pPr>
            <a:r>
              <a:rPr lang="en-US" sz="7896" b="1">
                <a:solidFill>
                  <a:srgbClr val="0F2F56"/>
                </a:solidFill>
                <a:latin typeface="Montserrat Ultra-Bold"/>
                <a:ea typeface="Montserrat Ultra-Bold"/>
                <a:cs typeface="Montserrat Ultra-Bold"/>
                <a:sym typeface="Montserrat Ultra-Bold"/>
              </a:rPr>
              <a:t>DỮ LIỆU</a:t>
            </a:r>
          </a:p>
        </p:txBody>
      </p:sp>
      <p:grpSp>
        <p:nvGrpSpPr>
          <p:cNvPr id="4" name="Group 4"/>
          <p:cNvGrpSpPr/>
          <p:nvPr/>
        </p:nvGrpSpPr>
        <p:grpSpPr>
          <a:xfrm>
            <a:off x="2194755" y="671729"/>
            <a:ext cx="2587847" cy="950339"/>
            <a:chOff x="0" y="0"/>
            <a:chExt cx="974898" cy="358013"/>
          </a:xfrm>
        </p:grpSpPr>
        <p:sp>
          <p:nvSpPr>
            <p:cNvPr id="5" name="Freeform 5"/>
            <p:cNvSpPr/>
            <p:nvPr/>
          </p:nvSpPr>
          <p:spPr>
            <a:xfrm>
              <a:off x="0" y="0"/>
              <a:ext cx="974898" cy="358013"/>
            </a:xfrm>
            <a:custGeom>
              <a:avLst/>
              <a:gdLst/>
              <a:ahLst/>
              <a:cxnLst/>
              <a:rect l="l" t="t" r="r" b="b"/>
              <a:pathLst>
                <a:path w="974898" h="358013">
                  <a:moveTo>
                    <a:pt x="0" y="0"/>
                  </a:moveTo>
                  <a:lnTo>
                    <a:pt x="974898" y="0"/>
                  </a:lnTo>
                  <a:lnTo>
                    <a:pt x="974898" y="358013"/>
                  </a:lnTo>
                  <a:lnTo>
                    <a:pt x="0" y="358013"/>
                  </a:lnTo>
                  <a:close/>
                </a:path>
              </a:pathLst>
            </a:custGeom>
            <a:solidFill>
              <a:srgbClr val="0F2F56"/>
            </a:solidFill>
          </p:spPr>
        </p:sp>
        <p:sp>
          <p:nvSpPr>
            <p:cNvPr id="6" name="TextBox 6"/>
            <p:cNvSpPr txBox="1"/>
            <p:nvPr/>
          </p:nvSpPr>
          <p:spPr>
            <a:xfrm>
              <a:off x="0" y="-57150"/>
              <a:ext cx="974898" cy="415163"/>
            </a:xfrm>
            <a:prstGeom prst="rect">
              <a:avLst/>
            </a:prstGeom>
          </p:spPr>
          <p:txBody>
            <a:bodyPr lIns="35515" tIns="35515" rIns="35515" bIns="35515" rtlCol="0" anchor="ctr"/>
            <a:lstStyle/>
            <a:p>
              <a:pPr algn="ctr">
                <a:lnSpc>
                  <a:spcPts val="2520"/>
                </a:lnSpc>
              </a:pPr>
              <a:endParaRPr/>
            </a:p>
          </p:txBody>
        </p:sp>
      </p:grpSp>
      <p:sp>
        <p:nvSpPr>
          <p:cNvPr id="7" name="TextBox 7"/>
          <p:cNvSpPr txBox="1"/>
          <p:nvPr/>
        </p:nvSpPr>
        <p:spPr>
          <a:xfrm>
            <a:off x="2194755" y="1001580"/>
            <a:ext cx="2587847" cy="357313"/>
          </a:xfrm>
          <a:prstGeom prst="rect">
            <a:avLst/>
          </a:prstGeom>
        </p:spPr>
        <p:txBody>
          <a:bodyPr lIns="0" tIns="0" rIns="0" bIns="0" rtlCol="0" anchor="t">
            <a:spAutoFit/>
          </a:bodyPr>
          <a:lstStyle/>
          <a:p>
            <a:pPr algn="ctr">
              <a:lnSpc>
                <a:spcPts val="2796"/>
              </a:lnSpc>
            </a:pPr>
            <a:r>
              <a:rPr lang="en-US" sz="2796" b="1">
                <a:solidFill>
                  <a:srgbClr val="FFFFFF"/>
                </a:solidFill>
                <a:latin typeface="Montserrat Ultra-Bold"/>
                <a:ea typeface="Montserrat Ultra-Bold"/>
                <a:cs typeface="Montserrat Ultra-Bold"/>
                <a:sym typeface="Montserrat Ultra-Bold"/>
              </a:rPr>
              <a:t>Bảng Users</a:t>
            </a:r>
          </a:p>
        </p:txBody>
      </p:sp>
      <p:grpSp>
        <p:nvGrpSpPr>
          <p:cNvPr id="8" name="Group 8"/>
          <p:cNvGrpSpPr/>
          <p:nvPr/>
        </p:nvGrpSpPr>
        <p:grpSpPr>
          <a:xfrm rot="-4090374">
            <a:off x="1373108" y="777230"/>
            <a:ext cx="483121" cy="4831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0" name="TextBox 10"/>
            <p:cNvSpPr txBox="1"/>
            <p:nvPr/>
          </p:nvSpPr>
          <p:spPr>
            <a:xfrm>
              <a:off x="76200" y="19050"/>
              <a:ext cx="660400" cy="717550"/>
            </a:xfrm>
            <a:prstGeom prst="rect">
              <a:avLst/>
            </a:prstGeom>
          </p:spPr>
          <p:txBody>
            <a:bodyPr lIns="39923" tIns="39923" rIns="39923" bIns="39923" rtlCol="0" anchor="ctr"/>
            <a:lstStyle/>
            <a:p>
              <a:pPr algn="ctr">
                <a:lnSpc>
                  <a:spcPts val="2520"/>
                </a:lnSpc>
              </a:pPr>
              <a:endParaRPr/>
            </a:p>
          </p:txBody>
        </p:sp>
      </p:grpSp>
      <p:grpSp>
        <p:nvGrpSpPr>
          <p:cNvPr id="11" name="Group 11"/>
          <p:cNvGrpSpPr/>
          <p:nvPr/>
        </p:nvGrpSpPr>
        <p:grpSpPr>
          <a:xfrm rot="-4090374">
            <a:off x="1718699" y="1311255"/>
            <a:ext cx="241561" cy="24156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3" name="TextBox 13"/>
            <p:cNvSpPr txBox="1"/>
            <p:nvPr/>
          </p:nvSpPr>
          <p:spPr>
            <a:xfrm>
              <a:off x="76200" y="19050"/>
              <a:ext cx="660400" cy="717550"/>
            </a:xfrm>
            <a:prstGeom prst="rect">
              <a:avLst/>
            </a:prstGeom>
          </p:spPr>
          <p:txBody>
            <a:bodyPr lIns="39923" tIns="39923" rIns="39923" bIns="39923" rtlCol="0" anchor="ctr"/>
            <a:lstStyle/>
            <a:p>
              <a:pPr algn="ctr">
                <a:lnSpc>
                  <a:spcPts val="2520"/>
                </a:lnSpc>
              </a:pPr>
              <a:endParaRPr/>
            </a:p>
          </p:txBody>
        </p:sp>
      </p:grpSp>
      <p:sp>
        <p:nvSpPr>
          <p:cNvPr id="14" name="TextBox 14"/>
          <p:cNvSpPr txBox="1"/>
          <p:nvPr/>
        </p:nvSpPr>
        <p:spPr>
          <a:xfrm>
            <a:off x="15169787" y="702945"/>
            <a:ext cx="2089513"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grpSp>
        <p:nvGrpSpPr>
          <p:cNvPr id="15" name="Group 15"/>
          <p:cNvGrpSpPr/>
          <p:nvPr/>
        </p:nvGrpSpPr>
        <p:grpSpPr>
          <a:xfrm rot="3759528">
            <a:off x="17602602" y="8216773"/>
            <a:ext cx="689442" cy="689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8" name="Group 18"/>
          <p:cNvGrpSpPr/>
          <p:nvPr/>
        </p:nvGrpSpPr>
        <p:grpSpPr>
          <a:xfrm rot="3759528">
            <a:off x="17542693" y="9085940"/>
            <a:ext cx="344721" cy="34472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21" name="TextBox 21"/>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06060" y="621449"/>
            <a:ext cx="4686657" cy="1022329"/>
          </a:xfrm>
          <a:prstGeom prst="rect">
            <a:avLst/>
          </a:prstGeom>
        </p:spPr>
        <p:txBody>
          <a:bodyPr lIns="0" tIns="0" rIns="0" bIns="0" rtlCol="0" anchor="t">
            <a:spAutoFit/>
          </a:bodyPr>
          <a:lstStyle/>
          <a:p>
            <a:pPr algn="l">
              <a:lnSpc>
                <a:spcPts val="7580"/>
              </a:lnSpc>
            </a:pPr>
            <a:r>
              <a:rPr lang="en-US" sz="7896" b="1">
                <a:solidFill>
                  <a:srgbClr val="0F2F56"/>
                </a:solidFill>
                <a:latin typeface="Montserrat Ultra-Bold"/>
                <a:ea typeface="Montserrat Ultra-Bold"/>
                <a:cs typeface="Montserrat Ultra-Bold"/>
                <a:sym typeface="Montserrat Ultra-Bold"/>
              </a:rPr>
              <a:t>DỮ LIỆU</a:t>
            </a:r>
          </a:p>
        </p:txBody>
      </p:sp>
      <p:sp>
        <p:nvSpPr>
          <p:cNvPr id="3" name="TextBox 3"/>
          <p:cNvSpPr txBox="1"/>
          <p:nvPr/>
        </p:nvSpPr>
        <p:spPr>
          <a:xfrm>
            <a:off x="15169787" y="702945"/>
            <a:ext cx="2089513"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graphicFrame>
        <p:nvGraphicFramePr>
          <p:cNvPr id="4" name="Table 4"/>
          <p:cNvGraphicFramePr>
            <a:graphicFrameLocks noGrp="1"/>
          </p:cNvGraphicFramePr>
          <p:nvPr>
            <p:extLst>
              <p:ext uri="{D42A27DB-BD31-4B8C-83A1-F6EECF244321}">
                <p14:modId xmlns:p14="http://schemas.microsoft.com/office/powerpoint/2010/main" val="2177772191"/>
              </p:ext>
            </p:extLst>
          </p:nvPr>
        </p:nvGraphicFramePr>
        <p:xfrm>
          <a:off x="751148" y="2200678"/>
          <a:ext cx="16640090" cy="7353296"/>
        </p:xfrm>
        <a:graphic>
          <a:graphicData uri="http://schemas.openxmlformats.org/drawingml/2006/table">
            <a:tbl>
              <a:tblPr/>
              <a:tblGrid>
                <a:gridCol w="895350">
                  <a:extLst>
                    <a:ext uri="{9D8B030D-6E8A-4147-A177-3AD203B41FA5}">
                      <a16:colId xmlns:a16="http://schemas.microsoft.com/office/drawing/2014/main" val="20000"/>
                    </a:ext>
                  </a:extLst>
                </a:gridCol>
                <a:gridCol w="3124578">
                  <a:extLst>
                    <a:ext uri="{9D8B030D-6E8A-4147-A177-3AD203B41FA5}">
                      <a16:colId xmlns:a16="http://schemas.microsoft.com/office/drawing/2014/main" val="20001"/>
                    </a:ext>
                  </a:extLst>
                </a:gridCol>
                <a:gridCol w="4227309">
                  <a:extLst>
                    <a:ext uri="{9D8B030D-6E8A-4147-A177-3AD203B41FA5}">
                      <a16:colId xmlns:a16="http://schemas.microsoft.com/office/drawing/2014/main" val="20002"/>
                    </a:ext>
                  </a:extLst>
                </a:gridCol>
                <a:gridCol w="1143594">
                  <a:extLst>
                    <a:ext uri="{9D8B030D-6E8A-4147-A177-3AD203B41FA5}">
                      <a16:colId xmlns:a16="http://schemas.microsoft.com/office/drawing/2014/main" val="20003"/>
                    </a:ext>
                  </a:extLst>
                </a:gridCol>
                <a:gridCol w="3057447">
                  <a:extLst>
                    <a:ext uri="{9D8B030D-6E8A-4147-A177-3AD203B41FA5}">
                      <a16:colId xmlns:a16="http://schemas.microsoft.com/office/drawing/2014/main" val="20004"/>
                    </a:ext>
                  </a:extLst>
                </a:gridCol>
                <a:gridCol w="4191812">
                  <a:extLst>
                    <a:ext uri="{9D8B030D-6E8A-4147-A177-3AD203B41FA5}">
                      <a16:colId xmlns:a16="http://schemas.microsoft.com/office/drawing/2014/main" val="20005"/>
                    </a:ext>
                  </a:extLst>
                </a:gridCol>
              </a:tblGrid>
              <a:tr h="919162">
                <a:tc>
                  <a:txBody>
                    <a:bodyPr/>
                    <a:lstStyle/>
                    <a:p>
                      <a:pPr algn="ctr">
                        <a:lnSpc>
                          <a:spcPts val="2800"/>
                        </a:lnSpc>
                        <a:defRPr/>
                      </a:pPr>
                      <a:r>
                        <a:rPr lang="en-US" sz="2000" b="1" dirty="0">
                          <a:solidFill>
                            <a:srgbClr val="000000"/>
                          </a:solidFill>
                          <a:latin typeface="Montserrat" pitchFamily="2" charset="-93"/>
                          <a:ea typeface="Poppins Bold"/>
                          <a:cs typeface="Poppins Bold"/>
                          <a:sym typeface="Poppins Bold"/>
                        </a:rPr>
                        <a:t>STT</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dirty="0" err="1">
                          <a:solidFill>
                            <a:srgbClr val="000000"/>
                          </a:solidFill>
                          <a:latin typeface="Montserrat" pitchFamily="2" charset="-93"/>
                          <a:ea typeface="Poppins Bold"/>
                          <a:cs typeface="Poppins Bold"/>
                          <a:sym typeface="Poppins Bold"/>
                        </a:rPr>
                        <a:t>Tên</a:t>
                      </a:r>
                      <a:r>
                        <a:rPr lang="en-US" sz="2000" b="1" dirty="0">
                          <a:solidFill>
                            <a:srgbClr val="000000"/>
                          </a:solidFill>
                          <a:latin typeface="Montserrat" pitchFamily="2" charset="-93"/>
                          <a:ea typeface="Poppins Bold"/>
                          <a:cs typeface="Poppins Bold"/>
                          <a:sym typeface="Poppins Bold"/>
                        </a:rPr>
                        <a:t> </a:t>
                      </a:r>
                      <a:r>
                        <a:rPr lang="en-US" sz="2000" b="1" dirty="0" err="1">
                          <a:solidFill>
                            <a:srgbClr val="000000"/>
                          </a:solidFill>
                          <a:latin typeface="Montserrat" pitchFamily="2" charset="-93"/>
                          <a:ea typeface="Poppins Bold"/>
                          <a:cs typeface="Poppins Bold"/>
                          <a:sym typeface="Poppins Bold"/>
                        </a:rPr>
                        <a:t>thuộc</a:t>
                      </a:r>
                      <a:r>
                        <a:rPr lang="en-US" sz="2000" b="1" dirty="0">
                          <a:solidFill>
                            <a:srgbClr val="000000"/>
                          </a:solidFill>
                          <a:latin typeface="Montserrat" pitchFamily="2" charset="-93"/>
                          <a:ea typeface="Poppins Bold"/>
                          <a:cs typeface="Poppins Bold"/>
                          <a:sym typeface="Poppins Bold"/>
                        </a:rPr>
                        <a:t> </a:t>
                      </a:r>
                      <a:r>
                        <a:rPr lang="en-US" sz="2000" b="1" dirty="0" err="1">
                          <a:solidFill>
                            <a:srgbClr val="000000"/>
                          </a:solidFill>
                          <a:latin typeface="Montserrat" pitchFamily="2" charset="-93"/>
                          <a:ea typeface="Poppins Bold"/>
                          <a:cs typeface="Poppins Bold"/>
                          <a:sym typeface="Poppins Bold"/>
                        </a:rPr>
                        <a:t>tính</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a:solidFill>
                            <a:srgbClr val="000000"/>
                          </a:solidFill>
                          <a:latin typeface="Montserrat" pitchFamily="2" charset="-93"/>
                          <a:ea typeface="Poppins Bold"/>
                          <a:cs typeface="Poppins Bold"/>
                          <a:sym typeface="Poppins Bold"/>
                        </a:rPr>
                        <a:t>Ý nghĩa</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a:solidFill>
                            <a:srgbClr val="000000"/>
                          </a:solidFill>
                          <a:latin typeface="Montserrat" pitchFamily="2" charset="-93"/>
                          <a:ea typeface="Poppins Bold"/>
                          <a:cs typeface="Poppins Bold"/>
                          <a:sym typeface="Poppins Bold"/>
                        </a:rPr>
                        <a:t>STT</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a:solidFill>
                            <a:srgbClr val="000000"/>
                          </a:solidFill>
                          <a:latin typeface="Montserrat" pitchFamily="2" charset="-93"/>
                          <a:ea typeface="Poppins Bold"/>
                          <a:cs typeface="Poppins Bold"/>
                          <a:sym typeface="Poppins Bold"/>
                        </a:rPr>
                        <a:t>Tên thuộc tính</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tc>
                  <a:txBody>
                    <a:bodyPr/>
                    <a:lstStyle/>
                    <a:p>
                      <a:pPr algn="ctr">
                        <a:lnSpc>
                          <a:spcPts val="2800"/>
                        </a:lnSpc>
                        <a:defRPr/>
                      </a:pPr>
                      <a:r>
                        <a:rPr lang="en-US" sz="2000" b="1">
                          <a:solidFill>
                            <a:srgbClr val="000000"/>
                          </a:solidFill>
                          <a:latin typeface="Montserrat" pitchFamily="2" charset="-93"/>
                          <a:ea typeface="Poppins Bold"/>
                          <a:cs typeface="Poppins Bold"/>
                          <a:sym typeface="Poppins Bold"/>
                        </a:rPr>
                        <a:t>Ý nghĩa</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EEBFA"/>
                    </a:solidFill>
                  </a:tcPr>
                </a:tc>
                <a:extLst>
                  <a:ext uri="{0D108BD9-81ED-4DB2-BD59-A6C34878D82A}">
                    <a16:rowId xmlns:a16="http://schemas.microsoft.com/office/drawing/2014/main" val="10000"/>
                  </a:ext>
                </a:extLst>
              </a:tr>
              <a:tr h="919162">
                <a:tc>
                  <a:txBody>
                    <a:bodyPr/>
                    <a:lstStyle/>
                    <a:p>
                      <a:pPr algn="ctr">
                        <a:lnSpc>
                          <a:spcPts val="2800"/>
                        </a:lnSpc>
                        <a:defRPr/>
                      </a:pPr>
                      <a:r>
                        <a:rPr lang="en-US" sz="2000">
                          <a:solidFill>
                            <a:srgbClr val="000000"/>
                          </a:solidFill>
                          <a:latin typeface="Montserrat" pitchFamily="2" charset="-93"/>
                          <a:ea typeface="Poppins"/>
                          <a:cs typeface="Poppins"/>
                          <a:sym typeface="Poppins"/>
                        </a:rPr>
                        <a:t>1</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_id</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Trường _id của Teams</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8</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away_team</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Đội khách</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919162">
                <a:tc>
                  <a:txBody>
                    <a:bodyPr/>
                    <a:lstStyle/>
                    <a:p>
                      <a:pPr algn="ctr">
                        <a:lnSpc>
                          <a:spcPts val="2800"/>
                        </a:lnSpc>
                        <a:defRPr/>
                      </a:pPr>
                      <a:r>
                        <a:rPr lang="en-US" sz="2000">
                          <a:solidFill>
                            <a:srgbClr val="000000"/>
                          </a:solidFill>
                          <a:latin typeface="Montserrat" pitchFamily="2" charset="-93"/>
                          <a:ea typeface="Poppins"/>
                          <a:cs typeface="Poppins"/>
                          <a:sym typeface="Poppins"/>
                        </a:rPr>
                        <a:t>2</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team</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err="1">
                          <a:solidFill>
                            <a:srgbClr val="000000"/>
                          </a:solidFill>
                          <a:latin typeface="Montserrat" pitchFamily="2" charset="-93"/>
                          <a:ea typeface="Poppins"/>
                          <a:cs typeface="Poppins"/>
                          <a:sym typeface="Poppins"/>
                        </a:rPr>
                        <a:t>Tên</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đội</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bóng</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9</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stadium</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Sân đấu</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919162">
                <a:tc>
                  <a:txBody>
                    <a:bodyPr/>
                    <a:lstStyle/>
                    <a:p>
                      <a:pPr algn="ctr">
                        <a:lnSpc>
                          <a:spcPts val="2800"/>
                        </a:lnSpc>
                        <a:defRPr/>
                      </a:pPr>
                      <a:r>
                        <a:rPr lang="en-US" sz="2000">
                          <a:solidFill>
                            <a:srgbClr val="000000"/>
                          </a:solidFill>
                          <a:latin typeface="Montserrat" pitchFamily="2" charset="-93"/>
                          <a:ea typeface="Poppins"/>
                          <a:cs typeface="Poppins"/>
                          <a:sym typeface="Poppins"/>
                        </a:rPr>
                        <a:t>3</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image</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err="1">
                          <a:solidFill>
                            <a:srgbClr val="000000"/>
                          </a:solidFill>
                          <a:latin typeface="Montserrat" pitchFamily="2" charset="-93"/>
                          <a:ea typeface="Poppins"/>
                          <a:cs typeface="Poppins"/>
                          <a:sym typeface="Poppins"/>
                        </a:rPr>
                        <a:t>Hình</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ảnh</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đội</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bóng</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10</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tickests</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Loại vé chia theo hạng ghế</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919162">
                <a:tc>
                  <a:txBody>
                    <a:bodyPr/>
                    <a:lstStyle/>
                    <a:p>
                      <a:pPr algn="ctr">
                        <a:lnSpc>
                          <a:spcPts val="2800"/>
                        </a:lnSpc>
                        <a:defRPr/>
                      </a:pPr>
                      <a:r>
                        <a:rPr lang="en-US" sz="2000">
                          <a:solidFill>
                            <a:srgbClr val="000000"/>
                          </a:solidFill>
                          <a:latin typeface="Montserrat" pitchFamily="2" charset="-93"/>
                          <a:ea typeface="Poppins"/>
                          <a:cs typeface="Poppins"/>
                          <a:sym typeface="Poppins"/>
                        </a:rPr>
                        <a:t>4</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matches</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Các </a:t>
                      </a:r>
                      <a:r>
                        <a:rPr lang="en-US" sz="2000" dirty="0" err="1">
                          <a:solidFill>
                            <a:srgbClr val="000000"/>
                          </a:solidFill>
                          <a:latin typeface="Montserrat" pitchFamily="2" charset="-93"/>
                          <a:ea typeface="Poppins"/>
                          <a:cs typeface="Poppins"/>
                          <a:sym typeface="Poppins"/>
                        </a:rPr>
                        <a:t>trận</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đấu</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11</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area</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Các hạng ghế</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r h="919162">
                <a:tc>
                  <a:txBody>
                    <a:bodyPr/>
                    <a:lstStyle/>
                    <a:p>
                      <a:pPr algn="ctr">
                        <a:lnSpc>
                          <a:spcPts val="2800"/>
                        </a:lnSpc>
                        <a:defRPr/>
                      </a:pPr>
                      <a:r>
                        <a:rPr lang="en-US" sz="2000">
                          <a:solidFill>
                            <a:srgbClr val="000000"/>
                          </a:solidFill>
                          <a:latin typeface="Montserrat" pitchFamily="2" charset="-93"/>
                          <a:ea typeface="Poppins"/>
                          <a:cs typeface="Poppins"/>
                          <a:sym typeface="Poppins"/>
                        </a:rPr>
                        <a:t>5</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date</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Ngày diễn ra trận đấu</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12</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ontserrat" pitchFamily="2" charset="-93"/>
                          <a:ea typeface="Poppins"/>
                          <a:cs typeface="Poppins"/>
                          <a:sym typeface="Poppins"/>
                        </a:rPr>
                        <a:t>price</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Giá vé</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5"/>
                  </a:ext>
                </a:extLst>
              </a:tr>
              <a:tr h="919162">
                <a:tc>
                  <a:txBody>
                    <a:bodyPr/>
                    <a:lstStyle/>
                    <a:p>
                      <a:pPr algn="ctr">
                        <a:lnSpc>
                          <a:spcPts val="2800"/>
                        </a:lnSpc>
                        <a:defRPr/>
                      </a:pPr>
                      <a:r>
                        <a:rPr lang="en-US" sz="2000">
                          <a:solidFill>
                            <a:srgbClr val="000000"/>
                          </a:solidFill>
                          <a:latin typeface="Montserrat" pitchFamily="2" charset="-93"/>
                          <a:ea typeface="Poppins"/>
                          <a:cs typeface="Poppins"/>
                          <a:sym typeface="Poppins"/>
                        </a:rPr>
                        <a:t>6</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time</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Thời gian diễn ra trận đấu</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13</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err="1">
                          <a:solidFill>
                            <a:srgbClr val="000000"/>
                          </a:solidFill>
                          <a:latin typeface="Montserrat" pitchFamily="2" charset="-93"/>
                          <a:ea typeface="Poppins"/>
                          <a:cs typeface="Poppins"/>
                          <a:sym typeface="Poppins"/>
                        </a:rPr>
                        <a:t>available_seats</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dirty="0" err="1">
                          <a:solidFill>
                            <a:srgbClr val="000000"/>
                          </a:solidFill>
                          <a:latin typeface="Montserrat" pitchFamily="2" charset="-93"/>
                          <a:ea typeface="Poppins"/>
                          <a:cs typeface="Poppins"/>
                          <a:sym typeface="Poppins"/>
                        </a:rPr>
                        <a:t>Số</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lượng</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ghế</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sẵn</a:t>
                      </a:r>
                      <a:r>
                        <a:rPr lang="en-US" sz="2000" dirty="0">
                          <a:solidFill>
                            <a:srgbClr val="000000"/>
                          </a:solidFill>
                          <a:latin typeface="Montserrat" pitchFamily="2" charset="-93"/>
                          <a:ea typeface="Poppins"/>
                          <a:cs typeface="Poppins"/>
                          <a:sym typeface="Poppins"/>
                        </a:rPr>
                        <a:t> </a:t>
                      </a:r>
                      <a:r>
                        <a:rPr lang="en-US" sz="2000" dirty="0" err="1">
                          <a:solidFill>
                            <a:srgbClr val="000000"/>
                          </a:solidFill>
                          <a:latin typeface="Montserrat" pitchFamily="2" charset="-93"/>
                          <a:ea typeface="Poppins"/>
                          <a:cs typeface="Poppins"/>
                          <a:sym typeface="Poppins"/>
                        </a:rPr>
                        <a:t>có</a:t>
                      </a: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6"/>
                  </a:ext>
                </a:extLst>
              </a:tr>
              <a:tr h="919162">
                <a:tc>
                  <a:txBody>
                    <a:bodyPr/>
                    <a:lstStyle/>
                    <a:p>
                      <a:pPr algn="ctr">
                        <a:lnSpc>
                          <a:spcPts val="2800"/>
                        </a:lnSpc>
                        <a:defRPr/>
                      </a:pPr>
                      <a:r>
                        <a:rPr lang="en-US" sz="2000">
                          <a:solidFill>
                            <a:srgbClr val="000000"/>
                          </a:solidFill>
                          <a:latin typeface="Montserrat" pitchFamily="2" charset="-93"/>
                          <a:ea typeface="Poppins"/>
                          <a:cs typeface="Poppins"/>
                          <a:sym typeface="Poppins"/>
                        </a:rPr>
                        <a:t>7</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home_team</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pitchFamily="2" charset="-93"/>
                          <a:ea typeface="Poppins"/>
                          <a:cs typeface="Poppins"/>
                          <a:sym typeface="Poppins"/>
                        </a:rPr>
                        <a:t>Đội nhà</a:t>
                      </a: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endParaRPr lang="en-US" sz="110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800"/>
                        </a:lnSpc>
                        <a:defRPr/>
                      </a:pPr>
                      <a:endParaRPr lang="en-US" sz="1100" dirty="0">
                        <a:latin typeface="Montserrat" pitchFamily="2" charset="-93"/>
                      </a:endParaRPr>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5" name="Group 5"/>
          <p:cNvGrpSpPr/>
          <p:nvPr/>
        </p:nvGrpSpPr>
        <p:grpSpPr>
          <a:xfrm>
            <a:off x="2136636" y="894397"/>
            <a:ext cx="2587847" cy="950339"/>
            <a:chOff x="0" y="0"/>
            <a:chExt cx="974898" cy="358013"/>
          </a:xfrm>
        </p:grpSpPr>
        <p:sp>
          <p:nvSpPr>
            <p:cNvPr id="6" name="Freeform 6"/>
            <p:cNvSpPr/>
            <p:nvPr/>
          </p:nvSpPr>
          <p:spPr>
            <a:xfrm>
              <a:off x="0" y="0"/>
              <a:ext cx="974898" cy="358013"/>
            </a:xfrm>
            <a:custGeom>
              <a:avLst/>
              <a:gdLst/>
              <a:ahLst/>
              <a:cxnLst/>
              <a:rect l="l" t="t" r="r" b="b"/>
              <a:pathLst>
                <a:path w="974898" h="358013">
                  <a:moveTo>
                    <a:pt x="0" y="0"/>
                  </a:moveTo>
                  <a:lnTo>
                    <a:pt x="974898" y="0"/>
                  </a:lnTo>
                  <a:lnTo>
                    <a:pt x="974898" y="358013"/>
                  </a:lnTo>
                  <a:lnTo>
                    <a:pt x="0" y="358013"/>
                  </a:lnTo>
                  <a:close/>
                </a:path>
              </a:pathLst>
            </a:custGeom>
            <a:solidFill>
              <a:srgbClr val="0F2F56"/>
            </a:solidFill>
          </p:spPr>
        </p:sp>
        <p:sp>
          <p:nvSpPr>
            <p:cNvPr id="7" name="TextBox 7"/>
            <p:cNvSpPr txBox="1"/>
            <p:nvPr/>
          </p:nvSpPr>
          <p:spPr>
            <a:xfrm>
              <a:off x="0" y="-57150"/>
              <a:ext cx="974898" cy="415163"/>
            </a:xfrm>
            <a:prstGeom prst="rect">
              <a:avLst/>
            </a:prstGeom>
          </p:spPr>
          <p:txBody>
            <a:bodyPr lIns="35515" tIns="35515" rIns="35515" bIns="35515" rtlCol="0" anchor="ctr"/>
            <a:lstStyle/>
            <a:p>
              <a:pPr algn="ctr">
                <a:lnSpc>
                  <a:spcPts val="2520"/>
                </a:lnSpc>
              </a:pPr>
              <a:endParaRPr/>
            </a:p>
          </p:txBody>
        </p:sp>
      </p:grpSp>
      <p:sp>
        <p:nvSpPr>
          <p:cNvPr id="8" name="TextBox 8"/>
          <p:cNvSpPr txBox="1"/>
          <p:nvPr/>
        </p:nvSpPr>
        <p:spPr>
          <a:xfrm>
            <a:off x="2136636" y="1224248"/>
            <a:ext cx="2587847" cy="357313"/>
          </a:xfrm>
          <a:prstGeom prst="rect">
            <a:avLst/>
          </a:prstGeom>
        </p:spPr>
        <p:txBody>
          <a:bodyPr lIns="0" tIns="0" rIns="0" bIns="0" rtlCol="0" anchor="t">
            <a:spAutoFit/>
          </a:bodyPr>
          <a:lstStyle/>
          <a:p>
            <a:pPr algn="ctr">
              <a:lnSpc>
                <a:spcPts val="2796"/>
              </a:lnSpc>
            </a:pPr>
            <a:r>
              <a:rPr lang="en-US" sz="2796" b="1">
                <a:solidFill>
                  <a:srgbClr val="FFFFFF"/>
                </a:solidFill>
                <a:latin typeface="Montserrat Ultra-Bold"/>
                <a:ea typeface="Montserrat Ultra-Bold"/>
                <a:cs typeface="Montserrat Ultra-Bold"/>
                <a:sym typeface="Montserrat Ultra-Bold"/>
              </a:rPr>
              <a:t>Bảng Teams</a:t>
            </a:r>
          </a:p>
        </p:txBody>
      </p:sp>
      <p:grpSp>
        <p:nvGrpSpPr>
          <p:cNvPr id="9" name="Group 9"/>
          <p:cNvGrpSpPr/>
          <p:nvPr/>
        </p:nvGrpSpPr>
        <p:grpSpPr>
          <a:xfrm rot="-4090374">
            <a:off x="1314989" y="999898"/>
            <a:ext cx="483121" cy="4831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1" name="TextBox 11"/>
            <p:cNvSpPr txBox="1"/>
            <p:nvPr/>
          </p:nvSpPr>
          <p:spPr>
            <a:xfrm>
              <a:off x="76200" y="19050"/>
              <a:ext cx="660400" cy="717550"/>
            </a:xfrm>
            <a:prstGeom prst="rect">
              <a:avLst/>
            </a:prstGeom>
          </p:spPr>
          <p:txBody>
            <a:bodyPr lIns="39923" tIns="39923" rIns="39923" bIns="39923" rtlCol="0" anchor="ctr"/>
            <a:lstStyle/>
            <a:p>
              <a:pPr algn="ctr">
                <a:lnSpc>
                  <a:spcPts val="2520"/>
                </a:lnSpc>
              </a:pPr>
              <a:endParaRPr/>
            </a:p>
          </p:txBody>
        </p:sp>
      </p:grpSp>
      <p:grpSp>
        <p:nvGrpSpPr>
          <p:cNvPr id="12" name="Group 12"/>
          <p:cNvGrpSpPr/>
          <p:nvPr/>
        </p:nvGrpSpPr>
        <p:grpSpPr>
          <a:xfrm rot="-4090374">
            <a:off x="1660580" y="1533923"/>
            <a:ext cx="241561" cy="24156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4" name="TextBox 14"/>
            <p:cNvSpPr txBox="1"/>
            <p:nvPr/>
          </p:nvSpPr>
          <p:spPr>
            <a:xfrm>
              <a:off x="76200" y="19050"/>
              <a:ext cx="660400" cy="717550"/>
            </a:xfrm>
            <a:prstGeom prst="rect">
              <a:avLst/>
            </a:prstGeom>
          </p:spPr>
          <p:txBody>
            <a:bodyPr lIns="39923" tIns="39923" rIns="39923" bIns="39923" rtlCol="0" anchor="ctr"/>
            <a:lstStyle/>
            <a:p>
              <a:pPr algn="ctr">
                <a:lnSpc>
                  <a:spcPts val="2520"/>
                </a:lnSpc>
              </a:pPr>
              <a:endParaRPr/>
            </a:p>
          </p:txBody>
        </p:sp>
      </p:grpSp>
      <p:grpSp>
        <p:nvGrpSpPr>
          <p:cNvPr id="15" name="Group 15"/>
          <p:cNvGrpSpPr/>
          <p:nvPr/>
        </p:nvGrpSpPr>
        <p:grpSpPr>
          <a:xfrm rot="4726231">
            <a:off x="16923499" y="8928901"/>
            <a:ext cx="689442" cy="689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8" name="Group 18"/>
          <p:cNvGrpSpPr/>
          <p:nvPr/>
        </p:nvGrpSpPr>
        <p:grpSpPr>
          <a:xfrm rot="4726231">
            <a:off x="17617892" y="8679453"/>
            <a:ext cx="344721" cy="34472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21" name="TextBox 21"/>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2760" y="1340384"/>
            <a:ext cx="16116540" cy="4913190"/>
            <a:chOff x="0" y="0"/>
            <a:chExt cx="21488721" cy="6550919"/>
          </a:xfrm>
        </p:grpSpPr>
        <p:pic>
          <p:nvPicPr>
            <p:cNvPr id="3" name="Pictur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21488721" cy="6550919"/>
            </a:xfrm>
            <a:prstGeom prst="rect">
              <a:avLst/>
            </a:prstGeom>
          </p:spPr>
        </p:pic>
      </p:grpSp>
      <p:sp>
        <p:nvSpPr>
          <p:cNvPr id="4" name="TextBox 4"/>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F2F56"/>
                </a:solidFill>
                <a:latin typeface="Poppins Bold"/>
                <a:ea typeface="Poppins Bold"/>
                <a:cs typeface="Poppins Bold"/>
                <a:sym typeface="Poppins Bold"/>
              </a:rPr>
              <a:t>GROUP 8</a:t>
            </a:r>
          </a:p>
        </p:txBody>
      </p:sp>
      <p:sp>
        <p:nvSpPr>
          <p:cNvPr id="8" name="Rectangle: Rounded Corners 7">
            <a:extLst>
              <a:ext uri="{FF2B5EF4-FFF2-40B4-BE49-F238E27FC236}">
                <a16:creationId xmlns:a16="http://schemas.microsoft.com/office/drawing/2014/main" id="{A45C72FB-04AA-4CE7-75B0-DB9B74B7288C}"/>
              </a:ext>
            </a:extLst>
          </p:cNvPr>
          <p:cNvSpPr/>
          <p:nvPr/>
        </p:nvSpPr>
        <p:spPr>
          <a:xfrm>
            <a:off x="1130470" y="5766976"/>
            <a:ext cx="4051130" cy="900524"/>
          </a:xfrm>
          <a:prstGeom prst="roundRect">
            <a:avLst/>
          </a:prstGeom>
          <a:solidFill>
            <a:srgbClr val="0F2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1133235" y="6005924"/>
            <a:ext cx="4122934" cy="647700"/>
          </a:xfrm>
          <a:prstGeom prst="rect">
            <a:avLst/>
          </a:prstGeom>
        </p:spPr>
        <p:txBody>
          <a:bodyPr lIns="0" tIns="0" rIns="0" bIns="0" rtlCol="0" anchor="t">
            <a:spAutoFit/>
          </a:bodyPr>
          <a:lstStyle/>
          <a:p>
            <a:pPr algn="ctr">
              <a:lnSpc>
                <a:spcPts val="4800"/>
              </a:lnSpc>
            </a:pPr>
            <a:r>
              <a:rPr lang="en-US" sz="5000" b="1">
                <a:solidFill>
                  <a:srgbClr val="FFFFFF"/>
                </a:solidFill>
                <a:latin typeface="Montserrat Ultra-Bold"/>
                <a:ea typeface="Montserrat Ultra-Bold"/>
                <a:cs typeface="Montserrat Ultra-Bold"/>
                <a:sym typeface="Montserrat Ultra-Bold"/>
              </a:rPr>
              <a:t>CHƯƠNG 5</a:t>
            </a:r>
          </a:p>
        </p:txBody>
      </p:sp>
      <p:sp>
        <p:nvSpPr>
          <p:cNvPr id="6" name="TextBox 6"/>
          <p:cNvSpPr txBox="1"/>
          <p:nvPr/>
        </p:nvSpPr>
        <p:spPr>
          <a:xfrm>
            <a:off x="923256" y="7513621"/>
            <a:ext cx="16441489" cy="1348220"/>
          </a:xfrm>
          <a:prstGeom prst="rect">
            <a:avLst/>
          </a:prstGeom>
        </p:spPr>
        <p:txBody>
          <a:bodyPr lIns="0" tIns="0" rIns="0" bIns="0" rtlCol="0" anchor="t">
            <a:spAutoFit/>
          </a:bodyPr>
          <a:lstStyle/>
          <a:p>
            <a:pPr algn="ctr">
              <a:lnSpc>
                <a:spcPts val="10608"/>
              </a:lnSpc>
            </a:pPr>
            <a:r>
              <a:rPr lang="en-US" sz="8990" b="1">
                <a:solidFill>
                  <a:srgbClr val="0F2F56"/>
                </a:solidFill>
                <a:latin typeface="Montserrat Heavy"/>
                <a:ea typeface="Montserrat Heavy"/>
                <a:cs typeface="Montserrat Heavy"/>
                <a:sym typeface="Montserrat Heavy"/>
              </a:rPr>
              <a:t>KẾT QUẢ CHƯƠNG TRÌNH</a:t>
            </a:r>
          </a:p>
        </p:txBody>
      </p:sp>
      <p:sp>
        <p:nvSpPr>
          <p:cNvPr id="7" name="TextBox 7"/>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grpSp>
        <p:nvGrpSpPr>
          <p:cNvPr id="3" name="Group 3"/>
          <p:cNvGrpSpPr>
            <a:grpSpLocks noChangeAspect="1"/>
          </p:cNvGrpSpPr>
          <p:nvPr/>
        </p:nvGrpSpPr>
        <p:grpSpPr>
          <a:xfrm>
            <a:off x="11124586" y="1558310"/>
            <a:ext cx="5560557" cy="3127774"/>
            <a:chOff x="0" y="0"/>
            <a:chExt cx="11289030" cy="6350000"/>
          </a:xfrm>
        </p:grpSpPr>
        <p:sp>
          <p:nvSpPr>
            <p:cNvPr id="4" name="Freeform 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5" name="Group 5"/>
          <p:cNvGrpSpPr/>
          <p:nvPr/>
        </p:nvGrpSpPr>
        <p:grpSpPr>
          <a:xfrm>
            <a:off x="10528684" y="1453615"/>
            <a:ext cx="418778" cy="41877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0947463" y="1244226"/>
            <a:ext cx="209389" cy="2093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1" name="Group 11"/>
          <p:cNvGrpSpPr>
            <a:grpSpLocks noChangeAspect="1"/>
          </p:cNvGrpSpPr>
          <p:nvPr/>
        </p:nvGrpSpPr>
        <p:grpSpPr>
          <a:xfrm>
            <a:off x="9626283" y="4940005"/>
            <a:ext cx="7075859" cy="3980121"/>
            <a:chOff x="0" y="0"/>
            <a:chExt cx="11289030" cy="6350000"/>
          </a:xfrm>
        </p:grpSpPr>
        <p:sp>
          <p:nvSpPr>
            <p:cNvPr id="12" name="Freeform 12"/>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cstate="email">
                <a:extLst>
                  <a:ext uri="{28A0092B-C50C-407E-A947-70E740481C1C}">
                    <a14:useLocalDpi xmlns:a14="http://schemas.microsoft.com/office/drawing/2010/main"/>
                  </a:ext>
                </a:extLst>
              </a:blip>
              <a:stretch>
                <a:fillRect/>
              </a:stretch>
            </a:blipFill>
          </p:spPr>
        </p:sp>
      </p:grpSp>
      <p:grpSp>
        <p:nvGrpSpPr>
          <p:cNvPr id="13" name="Group 13"/>
          <p:cNvGrpSpPr/>
          <p:nvPr/>
        </p:nvGrpSpPr>
        <p:grpSpPr>
          <a:xfrm>
            <a:off x="16726401" y="8754630"/>
            <a:ext cx="532899" cy="53289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16528680" y="9287529"/>
            <a:ext cx="266449" cy="26644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1491386" y="2047935"/>
            <a:ext cx="7365177" cy="1182071"/>
            <a:chOff x="0" y="0"/>
            <a:chExt cx="1939800" cy="311327"/>
          </a:xfrm>
        </p:grpSpPr>
        <p:sp>
          <p:nvSpPr>
            <p:cNvPr id="20" name="Freeform 20"/>
            <p:cNvSpPr/>
            <p:nvPr/>
          </p:nvSpPr>
          <p:spPr>
            <a:xfrm>
              <a:off x="0" y="0"/>
              <a:ext cx="1939800" cy="311327"/>
            </a:xfrm>
            <a:custGeom>
              <a:avLst/>
              <a:gdLst/>
              <a:ahLst/>
              <a:cxnLst/>
              <a:rect l="l" t="t" r="r" b="b"/>
              <a:pathLst>
                <a:path w="1939800" h="311327">
                  <a:moveTo>
                    <a:pt x="0" y="0"/>
                  </a:moveTo>
                  <a:lnTo>
                    <a:pt x="1939800" y="0"/>
                  </a:lnTo>
                  <a:lnTo>
                    <a:pt x="1939800" y="311327"/>
                  </a:lnTo>
                  <a:lnTo>
                    <a:pt x="0" y="311327"/>
                  </a:lnTo>
                  <a:close/>
                </a:path>
              </a:pathLst>
            </a:custGeom>
            <a:solidFill>
              <a:srgbClr val="0F2F56">
                <a:alpha val="10980"/>
              </a:srgbClr>
            </a:solidFill>
          </p:spPr>
        </p:sp>
        <p:sp>
          <p:nvSpPr>
            <p:cNvPr id="21" name="TextBox 21"/>
            <p:cNvSpPr txBox="1"/>
            <p:nvPr/>
          </p:nvSpPr>
          <p:spPr>
            <a:xfrm>
              <a:off x="0" y="-57150"/>
              <a:ext cx="1939800" cy="368477"/>
            </a:xfrm>
            <a:prstGeom prst="rect">
              <a:avLst/>
            </a:prstGeom>
          </p:spPr>
          <p:txBody>
            <a:bodyPr lIns="50800" tIns="50800" rIns="50800" bIns="50800" rtlCol="0" anchor="ctr"/>
            <a:lstStyle/>
            <a:p>
              <a:pPr algn="ctr">
                <a:lnSpc>
                  <a:spcPts val="2520"/>
                </a:lnSpc>
              </a:pPr>
              <a:endParaRPr/>
            </a:p>
          </p:txBody>
        </p:sp>
      </p:grpSp>
      <p:sp>
        <p:nvSpPr>
          <p:cNvPr id="22" name="TextBox 22"/>
          <p:cNvSpPr txBox="1"/>
          <p:nvPr/>
        </p:nvSpPr>
        <p:spPr>
          <a:xfrm>
            <a:off x="1704909" y="3323979"/>
            <a:ext cx="6849092" cy="2082801"/>
          </a:xfrm>
          <a:prstGeom prst="rect">
            <a:avLst/>
          </a:prstGeom>
        </p:spPr>
        <p:txBody>
          <a:bodyPr lIns="0" tIns="0" rIns="0" bIns="0" rtlCol="0" anchor="t">
            <a:spAutoFit/>
          </a:bodyPr>
          <a:lstStyle/>
          <a:p>
            <a:pPr marL="539748" lvl="1" indent="-269874" algn="l">
              <a:lnSpc>
                <a:spcPts val="4149"/>
              </a:lnSpc>
              <a:buFont typeface="Arial"/>
              <a:buChar char="•"/>
            </a:pPr>
            <a:r>
              <a:rPr lang="en-US" sz="2499" dirty="0" err="1">
                <a:solidFill>
                  <a:srgbClr val="000000"/>
                </a:solidFill>
                <a:latin typeface="Montserrat" pitchFamily="2" charset="-93"/>
                <a:ea typeface="Poppins"/>
                <a:cs typeface="Poppins"/>
                <a:sym typeface="Poppins"/>
              </a:rPr>
              <a:t>Thiết</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kế</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theo</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hướng</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đối</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tượng</a:t>
            </a:r>
            <a:endParaRPr lang="en-US" sz="2499" dirty="0">
              <a:solidFill>
                <a:srgbClr val="000000"/>
              </a:solidFill>
              <a:latin typeface="Montserrat" pitchFamily="2" charset="-93"/>
              <a:ea typeface="Poppins"/>
              <a:cs typeface="Poppins"/>
              <a:sym typeface="Poppins"/>
            </a:endParaRPr>
          </a:p>
          <a:p>
            <a:pPr marL="539748" lvl="1" indent="-269874" algn="l">
              <a:lnSpc>
                <a:spcPts val="4149"/>
              </a:lnSpc>
              <a:buFont typeface="Arial"/>
              <a:buChar char="•"/>
            </a:pPr>
            <a:r>
              <a:rPr lang="en-US" sz="2499" dirty="0">
                <a:solidFill>
                  <a:srgbClr val="000000"/>
                </a:solidFill>
                <a:latin typeface="Montserrat" pitchFamily="2" charset="-93"/>
                <a:ea typeface="Poppins"/>
                <a:cs typeface="Poppins"/>
                <a:sym typeface="Poppins"/>
              </a:rPr>
              <a:t>Giao </a:t>
            </a:r>
            <a:r>
              <a:rPr lang="en-US" sz="2499" dirty="0" err="1">
                <a:solidFill>
                  <a:srgbClr val="000000"/>
                </a:solidFill>
                <a:latin typeface="Montserrat" pitchFamily="2" charset="-93"/>
                <a:ea typeface="Poppins"/>
                <a:cs typeface="Poppins"/>
                <a:sym typeface="Poppins"/>
              </a:rPr>
              <a:t>diện</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trực</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quan</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dễ</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sử</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dụng</a:t>
            </a:r>
            <a:endParaRPr lang="en-US" sz="2499" dirty="0">
              <a:solidFill>
                <a:srgbClr val="000000"/>
              </a:solidFill>
              <a:latin typeface="Montserrat" pitchFamily="2" charset="-93"/>
              <a:ea typeface="Poppins"/>
              <a:cs typeface="Poppins"/>
              <a:sym typeface="Poppins"/>
            </a:endParaRPr>
          </a:p>
          <a:p>
            <a:pPr marL="539748" lvl="1" indent="-269874" algn="l">
              <a:lnSpc>
                <a:spcPts val="4149"/>
              </a:lnSpc>
              <a:buFont typeface="Arial"/>
              <a:buChar char="•"/>
            </a:pPr>
            <a:r>
              <a:rPr lang="en-US" sz="2499" dirty="0">
                <a:solidFill>
                  <a:srgbClr val="000000"/>
                </a:solidFill>
                <a:latin typeface="Montserrat" pitchFamily="2" charset="-93"/>
                <a:ea typeface="Poppins"/>
                <a:cs typeface="Poppins"/>
                <a:sym typeface="Poppins"/>
              </a:rPr>
              <a:t>Quản </a:t>
            </a:r>
            <a:r>
              <a:rPr lang="en-US" sz="2499" dirty="0" err="1">
                <a:solidFill>
                  <a:srgbClr val="000000"/>
                </a:solidFill>
                <a:latin typeface="Montserrat" pitchFamily="2" charset="-93"/>
                <a:ea typeface="Poppins"/>
                <a:cs typeface="Poppins"/>
                <a:sym typeface="Poppins"/>
              </a:rPr>
              <a:t>lý</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dữ</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liệu</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hiệu</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quả</a:t>
            </a:r>
            <a:endParaRPr lang="en-US" sz="2499" dirty="0">
              <a:solidFill>
                <a:srgbClr val="000000"/>
              </a:solidFill>
              <a:latin typeface="Montserrat" pitchFamily="2" charset="-93"/>
              <a:ea typeface="Poppins"/>
              <a:cs typeface="Poppins"/>
              <a:sym typeface="Poppins"/>
            </a:endParaRPr>
          </a:p>
          <a:p>
            <a:pPr marL="539748" lvl="1" indent="-269874" algn="l">
              <a:lnSpc>
                <a:spcPts val="4149"/>
              </a:lnSpc>
              <a:buFont typeface="Arial"/>
              <a:buChar char="•"/>
            </a:pPr>
            <a:r>
              <a:rPr lang="en-US" sz="2499" dirty="0" err="1">
                <a:solidFill>
                  <a:srgbClr val="000000"/>
                </a:solidFill>
                <a:latin typeface="Montserrat" pitchFamily="2" charset="-93"/>
                <a:ea typeface="Poppins"/>
                <a:cs typeface="Poppins"/>
                <a:sym typeface="Poppins"/>
              </a:rPr>
              <a:t>Kiến</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trúc</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hệ</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thống</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linh</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hoạt</a:t>
            </a:r>
            <a:endParaRPr lang="en-US" sz="2499" dirty="0">
              <a:solidFill>
                <a:srgbClr val="000000"/>
              </a:solidFill>
              <a:latin typeface="Montserrat" pitchFamily="2" charset="-93"/>
              <a:ea typeface="Poppins"/>
              <a:cs typeface="Poppins"/>
              <a:sym typeface="Poppins"/>
            </a:endParaRPr>
          </a:p>
        </p:txBody>
      </p:sp>
      <p:grpSp>
        <p:nvGrpSpPr>
          <p:cNvPr id="23" name="Group 23"/>
          <p:cNvGrpSpPr/>
          <p:nvPr/>
        </p:nvGrpSpPr>
        <p:grpSpPr>
          <a:xfrm>
            <a:off x="2251265" y="-241827"/>
            <a:ext cx="1235676" cy="475407"/>
            <a:chOff x="0" y="0"/>
            <a:chExt cx="325445" cy="125210"/>
          </a:xfrm>
        </p:grpSpPr>
        <p:sp>
          <p:nvSpPr>
            <p:cNvPr id="24" name="Freeform 24"/>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25" name="TextBox 25"/>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sp>
        <p:nvSpPr>
          <p:cNvPr id="26" name="TextBox 26"/>
          <p:cNvSpPr txBox="1"/>
          <p:nvPr/>
        </p:nvSpPr>
        <p:spPr>
          <a:xfrm>
            <a:off x="1704909" y="2389728"/>
            <a:ext cx="7151654" cy="647700"/>
          </a:xfrm>
          <a:prstGeom prst="rect">
            <a:avLst/>
          </a:prstGeom>
        </p:spPr>
        <p:txBody>
          <a:bodyPr lIns="0" tIns="0" rIns="0" bIns="0" rtlCol="0" anchor="t">
            <a:spAutoFit/>
          </a:bodyPr>
          <a:lstStyle/>
          <a:p>
            <a:pPr algn="l">
              <a:lnSpc>
                <a:spcPts val="4800"/>
              </a:lnSpc>
            </a:pPr>
            <a:r>
              <a:rPr lang="en-US" sz="5000" b="1">
                <a:solidFill>
                  <a:srgbClr val="0F2F56"/>
                </a:solidFill>
                <a:latin typeface="Montserrat Ultra-Bold"/>
                <a:ea typeface="Montserrat Ultra-Bold"/>
                <a:cs typeface="Montserrat Ultra-Bold"/>
                <a:sym typeface="Montserrat Ultra-Bold"/>
              </a:rPr>
              <a:t>KẾT QUẢ ĐẠT ĐƯỢC</a:t>
            </a:r>
          </a:p>
        </p:txBody>
      </p:sp>
      <p:grpSp>
        <p:nvGrpSpPr>
          <p:cNvPr id="27" name="Group 27"/>
          <p:cNvGrpSpPr/>
          <p:nvPr/>
        </p:nvGrpSpPr>
        <p:grpSpPr>
          <a:xfrm>
            <a:off x="1491386" y="6252248"/>
            <a:ext cx="7365177" cy="1193524"/>
            <a:chOff x="0" y="0"/>
            <a:chExt cx="1939800" cy="314344"/>
          </a:xfrm>
        </p:grpSpPr>
        <p:sp>
          <p:nvSpPr>
            <p:cNvPr id="28" name="Freeform 28"/>
            <p:cNvSpPr/>
            <p:nvPr/>
          </p:nvSpPr>
          <p:spPr>
            <a:xfrm>
              <a:off x="0" y="0"/>
              <a:ext cx="1939800" cy="314344"/>
            </a:xfrm>
            <a:custGeom>
              <a:avLst/>
              <a:gdLst/>
              <a:ahLst/>
              <a:cxnLst/>
              <a:rect l="l" t="t" r="r" b="b"/>
              <a:pathLst>
                <a:path w="1939800" h="314344">
                  <a:moveTo>
                    <a:pt x="0" y="0"/>
                  </a:moveTo>
                  <a:lnTo>
                    <a:pt x="1939800" y="0"/>
                  </a:lnTo>
                  <a:lnTo>
                    <a:pt x="1939800" y="314344"/>
                  </a:lnTo>
                  <a:lnTo>
                    <a:pt x="0" y="314344"/>
                  </a:lnTo>
                  <a:close/>
                </a:path>
              </a:pathLst>
            </a:custGeom>
            <a:solidFill>
              <a:srgbClr val="0F2F56">
                <a:alpha val="10980"/>
              </a:srgbClr>
            </a:solidFill>
          </p:spPr>
        </p:sp>
        <p:sp>
          <p:nvSpPr>
            <p:cNvPr id="29" name="TextBox 29"/>
            <p:cNvSpPr txBox="1"/>
            <p:nvPr/>
          </p:nvSpPr>
          <p:spPr>
            <a:xfrm>
              <a:off x="0" y="-57150"/>
              <a:ext cx="1939800" cy="371494"/>
            </a:xfrm>
            <a:prstGeom prst="rect">
              <a:avLst/>
            </a:prstGeom>
          </p:spPr>
          <p:txBody>
            <a:bodyPr lIns="50800" tIns="50800" rIns="50800" bIns="50800" rtlCol="0" anchor="ctr"/>
            <a:lstStyle/>
            <a:p>
              <a:pPr algn="ctr">
                <a:lnSpc>
                  <a:spcPts val="2520"/>
                </a:lnSpc>
              </a:pPr>
              <a:endParaRPr/>
            </a:p>
          </p:txBody>
        </p:sp>
      </p:grpSp>
      <p:sp>
        <p:nvSpPr>
          <p:cNvPr id="30" name="TextBox 30"/>
          <p:cNvSpPr txBox="1"/>
          <p:nvPr/>
        </p:nvSpPr>
        <p:spPr>
          <a:xfrm>
            <a:off x="1704909" y="6655197"/>
            <a:ext cx="6849092" cy="647700"/>
          </a:xfrm>
          <a:prstGeom prst="rect">
            <a:avLst/>
          </a:prstGeom>
        </p:spPr>
        <p:txBody>
          <a:bodyPr lIns="0" tIns="0" rIns="0" bIns="0" rtlCol="0" anchor="t">
            <a:spAutoFit/>
          </a:bodyPr>
          <a:lstStyle/>
          <a:p>
            <a:pPr algn="l">
              <a:lnSpc>
                <a:spcPts val="4800"/>
              </a:lnSpc>
            </a:pPr>
            <a:r>
              <a:rPr lang="en-US" sz="5000" b="1">
                <a:solidFill>
                  <a:srgbClr val="0F2F56"/>
                </a:solidFill>
                <a:latin typeface="Montserrat Ultra-Bold"/>
                <a:ea typeface="Montserrat Ultra-Bold"/>
                <a:cs typeface="Montserrat Ultra-Bold"/>
                <a:sym typeface="Montserrat Ultra-Bold"/>
              </a:rPr>
              <a:t>HẠN CHẾ</a:t>
            </a:r>
          </a:p>
        </p:txBody>
      </p:sp>
      <p:sp>
        <p:nvSpPr>
          <p:cNvPr id="31" name="TextBox 31"/>
          <p:cNvSpPr txBox="1"/>
          <p:nvPr/>
        </p:nvSpPr>
        <p:spPr>
          <a:xfrm>
            <a:off x="1704909" y="7588647"/>
            <a:ext cx="6849092" cy="1035051"/>
          </a:xfrm>
          <a:prstGeom prst="rect">
            <a:avLst/>
          </a:prstGeom>
        </p:spPr>
        <p:txBody>
          <a:bodyPr lIns="0" tIns="0" rIns="0" bIns="0" rtlCol="0" anchor="t">
            <a:spAutoFit/>
          </a:bodyPr>
          <a:lstStyle/>
          <a:p>
            <a:pPr marL="539748" lvl="1" indent="-269874" algn="l">
              <a:lnSpc>
                <a:spcPts val="4149"/>
              </a:lnSpc>
              <a:buFont typeface="Arial"/>
              <a:buChar char="•"/>
            </a:pPr>
            <a:r>
              <a:rPr lang="en-US" sz="2499" dirty="0" err="1">
                <a:solidFill>
                  <a:srgbClr val="000000"/>
                </a:solidFill>
                <a:latin typeface="Montserrat" pitchFamily="2" charset="-93"/>
                <a:ea typeface="Poppins"/>
                <a:cs typeface="Poppins"/>
                <a:sym typeface="Poppins"/>
              </a:rPr>
              <a:t>Chưa</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tối</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ưu</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mã</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nguồn</a:t>
            </a:r>
            <a:endParaRPr lang="en-US" sz="2499" dirty="0">
              <a:solidFill>
                <a:srgbClr val="000000"/>
              </a:solidFill>
              <a:latin typeface="Montserrat" pitchFamily="2" charset="-93"/>
              <a:ea typeface="Poppins"/>
              <a:cs typeface="Poppins"/>
              <a:sym typeface="Poppins"/>
            </a:endParaRPr>
          </a:p>
          <a:p>
            <a:pPr marL="539748" lvl="1" indent="-269874" algn="l">
              <a:lnSpc>
                <a:spcPts val="4149"/>
              </a:lnSpc>
              <a:buFont typeface="Arial"/>
              <a:buChar char="•"/>
            </a:pPr>
            <a:r>
              <a:rPr lang="en-US" sz="2499" dirty="0" err="1">
                <a:solidFill>
                  <a:srgbClr val="000000"/>
                </a:solidFill>
                <a:latin typeface="Montserrat" pitchFamily="2" charset="-93"/>
                <a:ea typeface="Poppins"/>
                <a:cs typeface="Poppins"/>
                <a:sym typeface="Poppins"/>
              </a:rPr>
              <a:t>Cấu</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trúc</a:t>
            </a:r>
            <a:r>
              <a:rPr lang="en-US" sz="2499" dirty="0">
                <a:solidFill>
                  <a:srgbClr val="000000"/>
                </a:solidFill>
                <a:latin typeface="Montserrat" pitchFamily="2" charset="-93"/>
                <a:ea typeface="Poppins"/>
                <a:cs typeface="Poppins"/>
                <a:sym typeface="Poppins"/>
              </a:rPr>
              <a:t> database </a:t>
            </a:r>
            <a:r>
              <a:rPr lang="en-US" sz="2499" dirty="0" err="1">
                <a:solidFill>
                  <a:srgbClr val="000000"/>
                </a:solidFill>
                <a:latin typeface="Montserrat" pitchFamily="2" charset="-93"/>
                <a:ea typeface="Poppins"/>
                <a:cs typeface="Poppins"/>
                <a:sym typeface="Poppins"/>
              </a:rPr>
              <a:t>chưa</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tối</a:t>
            </a:r>
            <a:r>
              <a:rPr lang="en-US" sz="2499" dirty="0">
                <a:solidFill>
                  <a:srgbClr val="000000"/>
                </a:solidFill>
                <a:latin typeface="Montserrat" pitchFamily="2" charset="-93"/>
                <a:ea typeface="Poppins"/>
                <a:cs typeface="Poppins"/>
                <a:sym typeface="Poppins"/>
              </a:rPr>
              <a:t> </a:t>
            </a:r>
            <a:r>
              <a:rPr lang="en-US" sz="2499" dirty="0" err="1">
                <a:solidFill>
                  <a:srgbClr val="000000"/>
                </a:solidFill>
                <a:latin typeface="Montserrat" pitchFamily="2" charset="-93"/>
                <a:ea typeface="Poppins"/>
                <a:cs typeface="Poppins"/>
                <a:sym typeface="Poppins"/>
              </a:rPr>
              <a:t>ưu</a:t>
            </a:r>
            <a:endParaRPr lang="en-US" sz="2499" dirty="0">
              <a:solidFill>
                <a:srgbClr val="000000"/>
              </a:solidFill>
              <a:latin typeface="Montserrat" pitchFamily="2" charset="-93"/>
              <a:ea typeface="Poppins"/>
              <a:cs typeface="Poppins"/>
              <a:sym typeface="Poppins"/>
            </a:endParaRPr>
          </a:p>
        </p:txBody>
      </p:sp>
      <p:sp>
        <p:nvSpPr>
          <p:cNvPr id="32" name="TextBox 32"/>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51265" y="-241827"/>
            <a:ext cx="1235676" cy="475407"/>
            <a:chOff x="0" y="0"/>
            <a:chExt cx="325445" cy="125210"/>
          </a:xfrm>
        </p:grpSpPr>
        <p:sp>
          <p:nvSpPr>
            <p:cNvPr id="3" name="Freeform 3"/>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4" name="TextBox 4"/>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grpSp>
        <p:nvGrpSpPr>
          <p:cNvPr id="5" name="Group 5"/>
          <p:cNvGrpSpPr>
            <a:grpSpLocks noChangeAspect="1"/>
          </p:cNvGrpSpPr>
          <p:nvPr/>
        </p:nvGrpSpPr>
        <p:grpSpPr>
          <a:xfrm>
            <a:off x="1402991" y="4945941"/>
            <a:ext cx="7729981" cy="4348060"/>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7" name="Group 7"/>
          <p:cNvGrpSpPr/>
          <p:nvPr/>
        </p:nvGrpSpPr>
        <p:grpSpPr>
          <a:xfrm>
            <a:off x="574601" y="4800401"/>
            <a:ext cx="582162" cy="5821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a:off x="1156763" y="4509320"/>
            <a:ext cx="291081" cy="2910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3" name="Group 13"/>
          <p:cNvGrpSpPr>
            <a:grpSpLocks noChangeAspect="1"/>
          </p:cNvGrpSpPr>
          <p:nvPr/>
        </p:nvGrpSpPr>
        <p:grpSpPr>
          <a:xfrm>
            <a:off x="10353848" y="1378484"/>
            <a:ext cx="6905452" cy="3884268"/>
            <a:chOff x="0" y="0"/>
            <a:chExt cx="11289030" cy="6350000"/>
          </a:xfrm>
        </p:grpSpPr>
        <p:sp>
          <p:nvSpPr>
            <p:cNvPr id="14" name="Freeform 14"/>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cstate="email">
                <a:extLst>
                  <a:ext uri="{28A0092B-C50C-407E-A947-70E740481C1C}">
                    <a14:useLocalDpi xmlns:a14="http://schemas.microsoft.com/office/drawing/2010/main"/>
                  </a:ext>
                </a:extLst>
              </a:blip>
              <a:stretch>
                <a:fillRect/>
              </a:stretch>
            </a:blipFill>
          </p:spPr>
        </p:sp>
      </p:grpSp>
      <p:sp>
        <p:nvSpPr>
          <p:cNvPr id="15" name="TextBox 15"/>
          <p:cNvSpPr txBox="1"/>
          <p:nvPr/>
        </p:nvSpPr>
        <p:spPr>
          <a:xfrm>
            <a:off x="10342821" y="6065692"/>
            <a:ext cx="6883396" cy="3011722"/>
          </a:xfrm>
          <a:prstGeom prst="rect">
            <a:avLst/>
          </a:prstGeom>
        </p:spPr>
        <p:txBody>
          <a:bodyPr lIns="0" tIns="0" rIns="0" bIns="0" rtlCol="0" anchor="t">
            <a:spAutoFit/>
          </a:bodyPr>
          <a:lstStyle/>
          <a:p>
            <a:pPr marL="467832" lvl="1" indent="-233916" algn="l">
              <a:lnSpc>
                <a:spcPts val="3358"/>
              </a:lnSpc>
              <a:buFont typeface="Arial"/>
              <a:buChar char="•"/>
            </a:pPr>
            <a:r>
              <a:rPr lang="en-US" sz="2166" dirty="0" err="1">
                <a:solidFill>
                  <a:srgbClr val="000000"/>
                </a:solidFill>
                <a:latin typeface="Montserrat" pitchFamily="2" charset="-93"/>
                <a:ea typeface="Poppins"/>
                <a:cs typeface="Poppins"/>
                <a:sym typeface="Poppins"/>
              </a:rPr>
              <a:t>Tích</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hợp</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thanh</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toán</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trực</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tuyến</a:t>
            </a:r>
            <a:endParaRPr lang="en-US" sz="2166" dirty="0">
              <a:solidFill>
                <a:srgbClr val="000000"/>
              </a:solidFill>
              <a:latin typeface="Montserrat" pitchFamily="2" charset="-93"/>
              <a:ea typeface="Poppins"/>
              <a:cs typeface="Poppins"/>
              <a:sym typeface="Poppins"/>
            </a:endParaRPr>
          </a:p>
          <a:p>
            <a:pPr marL="467832" lvl="1" indent="-233916" algn="l">
              <a:lnSpc>
                <a:spcPts val="3358"/>
              </a:lnSpc>
              <a:buFont typeface="Arial"/>
              <a:buChar char="•"/>
            </a:pPr>
            <a:r>
              <a:rPr lang="en-US" sz="2166" dirty="0">
                <a:solidFill>
                  <a:srgbClr val="000000"/>
                </a:solidFill>
                <a:latin typeface="Montserrat" pitchFamily="2" charset="-93"/>
                <a:ea typeface="Poppins"/>
                <a:cs typeface="Poppins"/>
                <a:sym typeface="Poppins"/>
              </a:rPr>
              <a:t>Quản </a:t>
            </a:r>
            <a:r>
              <a:rPr lang="en-US" sz="2166" dirty="0" err="1">
                <a:solidFill>
                  <a:srgbClr val="000000"/>
                </a:solidFill>
                <a:latin typeface="Montserrat" pitchFamily="2" charset="-93"/>
                <a:ea typeface="Poppins"/>
                <a:cs typeface="Poppins"/>
                <a:sym typeface="Poppins"/>
              </a:rPr>
              <a:t>lý</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thông</a:t>
            </a:r>
            <a:r>
              <a:rPr lang="en-US" sz="2166" dirty="0">
                <a:solidFill>
                  <a:srgbClr val="000000"/>
                </a:solidFill>
                <a:latin typeface="Montserrat" pitchFamily="2" charset="-93"/>
                <a:ea typeface="Poppins"/>
                <a:cs typeface="Poppins"/>
                <a:sym typeface="Poppins"/>
              </a:rPr>
              <a:t> tin </a:t>
            </a:r>
            <a:r>
              <a:rPr lang="en-US" sz="2166" dirty="0" err="1">
                <a:solidFill>
                  <a:srgbClr val="000000"/>
                </a:solidFill>
                <a:latin typeface="Montserrat" pitchFamily="2" charset="-93"/>
                <a:ea typeface="Poppins"/>
                <a:cs typeface="Poppins"/>
                <a:sym typeface="Poppins"/>
              </a:rPr>
              <a:t>người</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dùng</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bằng</a:t>
            </a:r>
            <a:r>
              <a:rPr lang="en-US" sz="2166" dirty="0">
                <a:solidFill>
                  <a:srgbClr val="000000"/>
                </a:solidFill>
                <a:latin typeface="Montserrat" pitchFamily="2" charset="-93"/>
                <a:ea typeface="Poppins"/>
                <a:cs typeface="Poppins"/>
                <a:sym typeface="Poppins"/>
              </a:rPr>
              <a:t> CCCD (</a:t>
            </a:r>
            <a:r>
              <a:rPr lang="en-US" sz="2166" dirty="0" err="1">
                <a:solidFill>
                  <a:srgbClr val="000000"/>
                </a:solidFill>
                <a:latin typeface="Montserrat" pitchFamily="2" charset="-93"/>
                <a:ea typeface="Poppins"/>
                <a:cs typeface="Poppins"/>
                <a:sym typeface="Poppins"/>
              </a:rPr>
              <a:t>nếu</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áp</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dụng</a:t>
            </a:r>
            <a:r>
              <a:rPr lang="en-US" sz="2166" dirty="0">
                <a:solidFill>
                  <a:srgbClr val="000000"/>
                </a:solidFill>
                <a:latin typeface="Montserrat" pitchFamily="2" charset="-93"/>
                <a:ea typeface="Poppins"/>
                <a:cs typeface="Poppins"/>
                <a:sym typeface="Poppins"/>
              </a:rPr>
              <a:t> app </a:t>
            </a:r>
            <a:r>
              <a:rPr lang="en-US" sz="2166" dirty="0" err="1">
                <a:solidFill>
                  <a:srgbClr val="000000"/>
                </a:solidFill>
                <a:latin typeface="Montserrat" pitchFamily="2" charset="-93"/>
                <a:ea typeface="Poppins"/>
                <a:cs typeface="Poppins"/>
                <a:sym typeface="Poppins"/>
              </a:rPr>
              <a:t>tại</a:t>
            </a:r>
            <a:r>
              <a:rPr lang="en-US" sz="2166" dirty="0">
                <a:solidFill>
                  <a:srgbClr val="000000"/>
                </a:solidFill>
                <a:latin typeface="Montserrat" pitchFamily="2" charset="-93"/>
                <a:ea typeface="Poppins"/>
                <a:cs typeface="Poppins"/>
                <a:sym typeface="Poppins"/>
              </a:rPr>
              <a:t> Việt Nam)</a:t>
            </a:r>
          </a:p>
          <a:p>
            <a:pPr marL="467832" lvl="1" indent="-233916" algn="l">
              <a:lnSpc>
                <a:spcPts val="3358"/>
              </a:lnSpc>
              <a:buFont typeface="Arial"/>
              <a:buChar char="•"/>
            </a:pPr>
            <a:r>
              <a:rPr lang="en-US" sz="2166" dirty="0" err="1">
                <a:solidFill>
                  <a:srgbClr val="000000"/>
                </a:solidFill>
                <a:latin typeface="Montserrat" pitchFamily="2" charset="-93"/>
                <a:ea typeface="Poppins"/>
                <a:cs typeface="Poppins"/>
                <a:sym typeface="Poppins"/>
              </a:rPr>
              <a:t>Mở</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rộng</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nền</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tảng</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không</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yêu</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cầu</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đăng</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nhập</a:t>
            </a:r>
            <a:endParaRPr lang="en-US" sz="2166" dirty="0">
              <a:solidFill>
                <a:srgbClr val="000000"/>
              </a:solidFill>
              <a:latin typeface="Montserrat" pitchFamily="2" charset="-93"/>
              <a:ea typeface="Poppins"/>
              <a:cs typeface="Poppins"/>
              <a:sym typeface="Poppins"/>
            </a:endParaRPr>
          </a:p>
          <a:p>
            <a:pPr marL="467832" lvl="1" indent="-233916" algn="l">
              <a:lnSpc>
                <a:spcPts val="3358"/>
              </a:lnSpc>
              <a:buFont typeface="Arial"/>
              <a:buChar char="•"/>
            </a:pPr>
            <a:r>
              <a:rPr lang="en-US" sz="2166" dirty="0">
                <a:solidFill>
                  <a:srgbClr val="000000"/>
                </a:solidFill>
                <a:latin typeface="Montserrat" pitchFamily="2" charset="-93"/>
                <a:ea typeface="Poppins"/>
                <a:cs typeface="Poppins"/>
                <a:sym typeface="Poppins"/>
              </a:rPr>
              <a:t>Trang tin </a:t>
            </a:r>
            <a:r>
              <a:rPr lang="en-US" sz="2166" dirty="0" err="1">
                <a:solidFill>
                  <a:srgbClr val="000000"/>
                </a:solidFill>
                <a:latin typeface="Montserrat" pitchFamily="2" charset="-93"/>
                <a:ea typeface="Poppins"/>
                <a:cs typeface="Poppins"/>
                <a:sym typeface="Poppins"/>
              </a:rPr>
              <a:t>tức</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bóng</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đá</a:t>
            </a:r>
            <a:endParaRPr lang="en-US" sz="2166" dirty="0">
              <a:solidFill>
                <a:srgbClr val="000000"/>
              </a:solidFill>
              <a:latin typeface="Montserrat" pitchFamily="2" charset="-93"/>
              <a:ea typeface="Poppins"/>
              <a:cs typeface="Poppins"/>
              <a:sym typeface="Poppins"/>
            </a:endParaRPr>
          </a:p>
          <a:p>
            <a:pPr marL="467832" lvl="1" indent="-233916" algn="l">
              <a:lnSpc>
                <a:spcPts val="3358"/>
              </a:lnSpc>
              <a:buFont typeface="Arial"/>
              <a:buChar char="•"/>
            </a:pPr>
            <a:r>
              <a:rPr lang="en-US" sz="2166" dirty="0" err="1">
                <a:solidFill>
                  <a:srgbClr val="000000"/>
                </a:solidFill>
                <a:latin typeface="Montserrat" pitchFamily="2" charset="-93"/>
                <a:ea typeface="Poppins"/>
                <a:cs typeface="Poppins"/>
                <a:sym typeface="Poppins"/>
              </a:rPr>
              <a:t>Cập</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nhật</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trạng</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thái</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vé</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theo</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thời</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gian</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thực</a:t>
            </a:r>
            <a:endParaRPr lang="en-US" sz="2166" dirty="0">
              <a:solidFill>
                <a:srgbClr val="000000"/>
              </a:solidFill>
              <a:latin typeface="Montserrat" pitchFamily="2" charset="-93"/>
              <a:ea typeface="Poppins"/>
              <a:cs typeface="Poppins"/>
              <a:sym typeface="Poppins"/>
            </a:endParaRPr>
          </a:p>
          <a:p>
            <a:pPr marL="467832" lvl="1" indent="-233916" algn="l">
              <a:lnSpc>
                <a:spcPts val="3358"/>
              </a:lnSpc>
              <a:buFont typeface="Arial"/>
              <a:buChar char="•"/>
            </a:pPr>
            <a:r>
              <a:rPr lang="en-US" sz="2166" dirty="0">
                <a:solidFill>
                  <a:srgbClr val="000000"/>
                </a:solidFill>
                <a:latin typeface="Montserrat" pitchFamily="2" charset="-93"/>
                <a:ea typeface="Poppins"/>
                <a:cs typeface="Poppins"/>
                <a:sym typeface="Poppins"/>
              </a:rPr>
              <a:t>Trang </a:t>
            </a:r>
            <a:r>
              <a:rPr lang="en-US" sz="2166" dirty="0" err="1">
                <a:solidFill>
                  <a:srgbClr val="000000"/>
                </a:solidFill>
                <a:latin typeface="Montserrat" pitchFamily="2" charset="-93"/>
                <a:ea typeface="Poppins"/>
                <a:cs typeface="Poppins"/>
                <a:sym typeface="Poppins"/>
              </a:rPr>
              <a:t>liên</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hệ</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và</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nhắn</a:t>
            </a:r>
            <a:r>
              <a:rPr lang="en-US" sz="2166" dirty="0">
                <a:solidFill>
                  <a:srgbClr val="000000"/>
                </a:solidFill>
                <a:latin typeface="Montserrat" pitchFamily="2" charset="-93"/>
                <a:ea typeface="Poppins"/>
                <a:cs typeface="Poppins"/>
                <a:sym typeface="Poppins"/>
              </a:rPr>
              <a:t> tin </a:t>
            </a:r>
            <a:r>
              <a:rPr lang="en-US" sz="2166" dirty="0" err="1">
                <a:solidFill>
                  <a:srgbClr val="000000"/>
                </a:solidFill>
                <a:latin typeface="Montserrat" pitchFamily="2" charset="-93"/>
                <a:ea typeface="Poppins"/>
                <a:cs typeface="Poppins"/>
                <a:sym typeface="Poppins"/>
              </a:rPr>
              <a:t>trực</a:t>
            </a:r>
            <a:r>
              <a:rPr lang="en-US" sz="2166" dirty="0">
                <a:solidFill>
                  <a:srgbClr val="000000"/>
                </a:solidFill>
                <a:latin typeface="Montserrat" pitchFamily="2" charset="-93"/>
                <a:ea typeface="Poppins"/>
                <a:cs typeface="Poppins"/>
                <a:sym typeface="Poppins"/>
              </a:rPr>
              <a:t> </a:t>
            </a:r>
            <a:r>
              <a:rPr lang="en-US" sz="2166" dirty="0" err="1">
                <a:solidFill>
                  <a:srgbClr val="000000"/>
                </a:solidFill>
                <a:latin typeface="Montserrat" pitchFamily="2" charset="-93"/>
                <a:ea typeface="Poppins"/>
                <a:cs typeface="Poppins"/>
                <a:sym typeface="Poppins"/>
              </a:rPr>
              <a:t>tiếp</a:t>
            </a:r>
            <a:endParaRPr lang="en-US" sz="2166" dirty="0">
              <a:solidFill>
                <a:srgbClr val="000000"/>
              </a:solidFill>
              <a:latin typeface="Montserrat" pitchFamily="2" charset="-93"/>
              <a:ea typeface="Poppins"/>
              <a:cs typeface="Poppins"/>
              <a:sym typeface="Poppins"/>
            </a:endParaRPr>
          </a:p>
        </p:txBody>
      </p:sp>
      <p:sp>
        <p:nvSpPr>
          <p:cNvPr id="16" name="TextBox 16"/>
          <p:cNvSpPr txBox="1"/>
          <p:nvPr/>
        </p:nvSpPr>
        <p:spPr>
          <a:xfrm>
            <a:off x="1402991" y="1698985"/>
            <a:ext cx="8248053" cy="1487805"/>
          </a:xfrm>
          <a:prstGeom prst="rect">
            <a:avLst/>
          </a:prstGeom>
        </p:spPr>
        <p:txBody>
          <a:bodyPr lIns="0" tIns="0" rIns="0" bIns="0" rtlCol="0" anchor="t">
            <a:spAutoFit/>
          </a:bodyPr>
          <a:lstStyle/>
          <a:p>
            <a:pPr algn="l">
              <a:lnSpc>
                <a:spcPts val="5759"/>
              </a:lnSpc>
            </a:pPr>
            <a:r>
              <a:rPr lang="en-US" sz="6000" b="1">
                <a:solidFill>
                  <a:srgbClr val="0F2F56"/>
                </a:solidFill>
                <a:latin typeface="Montserrat Ultra-Bold"/>
                <a:ea typeface="Montserrat Ultra-Bold"/>
                <a:cs typeface="Montserrat Ultra-Bold"/>
                <a:sym typeface="Montserrat Ultra-Bold"/>
              </a:rPr>
              <a:t>HƯỚNG PHÁT TRIỂN TRONG TƯƠNG LAI</a:t>
            </a:r>
          </a:p>
        </p:txBody>
      </p:sp>
      <p:sp>
        <p:nvSpPr>
          <p:cNvPr id="17" name="TextBox 17"/>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sp>
        <p:nvSpPr>
          <p:cNvPr id="18" name="TextBox 18"/>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44733"/>
            <a:ext cx="18288000" cy="7142267"/>
            <a:chOff x="0" y="0"/>
            <a:chExt cx="24384000" cy="9523023"/>
          </a:xfrm>
        </p:grpSpPr>
        <p:pic>
          <p:nvPicPr>
            <p:cNvPr id="3" name="Pictur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24384000" cy="9523023"/>
            </a:xfrm>
            <a:prstGeom prst="rect">
              <a:avLst/>
            </a:prstGeom>
          </p:spPr>
        </p:pic>
      </p:grpSp>
      <p:sp>
        <p:nvSpPr>
          <p:cNvPr id="7" name="TextBox 4">
            <a:extLst>
              <a:ext uri="{FF2B5EF4-FFF2-40B4-BE49-F238E27FC236}">
                <a16:creationId xmlns:a16="http://schemas.microsoft.com/office/drawing/2014/main" id="{84069C7C-8287-BDA5-18C0-49C3563CAFA9}"/>
              </a:ext>
            </a:extLst>
          </p:cNvPr>
          <p:cNvSpPr txBox="1"/>
          <p:nvPr/>
        </p:nvSpPr>
        <p:spPr>
          <a:xfrm>
            <a:off x="152400" y="852704"/>
            <a:ext cx="18288000" cy="2257425"/>
          </a:xfrm>
          <a:prstGeom prst="rect">
            <a:avLst/>
          </a:prstGeom>
        </p:spPr>
        <p:txBody>
          <a:bodyPr lIns="0" tIns="0" rIns="0" bIns="0" rtlCol="0" anchor="t">
            <a:spAutoFit/>
          </a:bodyPr>
          <a:lstStyle/>
          <a:p>
            <a:pPr algn="ctr">
              <a:lnSpc>
                <a:spcPts val="17700"/>
              </a:lnSpc>
            </a:pPr>
            <a:r>
              <a:rPr lang="en-US" sz="15000" b="1" dirty="0">
                <a:solidFill>
                  <a:schemeClr val="bg1">
                    <a:lumMod val="65000"/>
                  </a:schemeClr>
                </a:solidFill>
                <a:latin typeface="Montserrat Heavy"/>
                <a:ea typeface="Montserrat Heavy"/>
                <a:cs typeface="Montserrat Heavy"/>
                <a:sym typeface="Montserrat Heavy"/>
              </a:rPr>
              <a:t>THANK YOU!</a:t>
            </a:r>
          </a:p>
        </p:txBody>
      </p:sp>
      <p:sp>
        <p:nvSpPr>
          <p:cNvPr id="4" name="TextBox 4"/>
          <p:cNvSpPr txBox="1"/>
          <p:nvPr/>
        </p:nvSpPr>
        <p:spPr>
          <a:xfrm>
            <a:off x="0" y="700304"/>
            <a:ext cx="18288000" cy="2257425"/>
          </a:xfrm>
          <a:prstGeom prst="rect">
            <a:avLst/>
          </a:prstGeom>
        </p:spPr>
        <p:txBody>
          <a:bodyPr lIns="0" tIns="0" rIns="0" bIns="0" rtlCol="0" anchor="t">
            <a:spAutoFit/>
          </a:bodyPr>
          <a:lstStyle/>
          <a:p>
            <a:pPr algn="ctr">
              <a:lnSpc>
                <a:spcPts val="17700"/>
              </a:lnSpc>
            </a:pPr>
            <a:r>
              <a:rPr lang="en-US" sz="15000" b="1" dirty="0">
                <a:solidFill>
                  <a:srgbClr val="0F2F56"/>
                </a:solidFill>
                <a:latin typeface="Montserrat Heavy"/>
                <a:ea typeface="Montserrat Heavy"/>
                <a:cs typeface="Montserrat Heavy"/>
                <a:sym typeface="Montserrat Heavy"/>
              </a:rPr>
              <a:t>THANK YOU!</a:t>
            </a:r>
          </a:p>
        </p:txBody>
      </p:sp>
      <p:sp>
        <p:nvSpPr>
          <p:cNvPr id="5" name="TextBox 5"/>
          <p:cNvSpPr txBox="1"/>
          <p:nvPr/>
        </p:nvSpPr>
        <p:spPr>
          <a:xfrm>
            <a:off x="16090859" y="614579"/>
            <a:ext cx="2197141" cy="325755"/>
          </a:xfrm>
          <a:prstGeom prst="rect">
            <a:avLst/>
          </a:prstGeom>
        </p:spPr>
        <p:txBody>
          <a:bodyPr lIns="0" tIns="0" rIns="0" bIns="0" rtlCol="0" anchor="t">
            <a:spAutoFit/>
          </a:bodyPr>
          <a:lstStyle/>
          <a:p>
            <a:pPr algn="l">
              <a:lnSpc>
                <a:spcPts val="2520"/>
              </a:lnSpc>
            </a:pPr>
            <a:r>
              <a:rPr lang="en-US" sz="1800" b="1">
                <a:solidFill>
                  <a:srgbClr val="0F2F56"/>
                </a:solidFill>
                <a:latin typeface="Poppins Bold"/>
                <a:ea typeface="Poppins Bold"/>
                <a:cs typeface="Poppins Bold"/>
                <a:sym typeface="Poppins Bold"/>
              </a:rPr>
              <a:t>GROUP 8</a:t>
            </a:r>
          </a:p>
        </p:txBody>
      </p:sp>
      <p:sp>
        <p:nvSpPr>
          <p:cNvPr id="6" name="TextBox 6"/>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FFFFFF"/>
                </a:solidFill>
                <a:latin typeface="Montserrat"/>
                <a:ea typeface="Montserrat"/>
                <a:cs typeface="Montserrat"/>
                <a:sym typeface="Montserrat"/>
              </a:rPr>
              <a:t>35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2760" y="1340384"/>
            <a:ext cx="16116540" cy="4913190"/>
            <a:chOff x="0" y="0"/>
            <a:chExt cx="21488721" cy="6550919"/>
          </a:xfrm>
        </p:grpSpPr>
        <p:pic>
          <p:nvPicPr>
            <p:cNvPr id="3" name="Pictur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21488721" cy="6550919"/>
            </a:xfrm>
            <a:prstGeom prst="rect">
              <a:avLst/>
            </a:prstGeom>
          </p:spPr>
        </p:pic>
      </p:grpSp>
      <p:grpSp>
        <p:nvGrpSpPr>
          <p:cNvPr id="4" name="Group 4"/>
          <p:cNvGrpSpPr/>
          <p:nvPr/>
        </p:nvGrpSpPr>
        <p:grpSpPr>
          <a:xfrm>
            <a:off x="0" y="-237703"/>
            <a:ext cx="1235676" cy="475407"/>
            <a:chOff x="0" y="0"/>
            <a:chExt cx="325445" cy="125210"/>
          </a:xfrm>
        </p:grpSpPr>
        <p:sp>
          <p:nvSpPr>
            <p:cNvPr id="5" name="Freeform 5"/>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6" name="TextBox 6"/>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F2F56"/>
                </a:solidFill>
                <a:latin typeface="Poppins Bold"/>
                <a:ea typeface="Poppins Bold"/>
                <a:cs typeface="Poppins Bold"/>
                <a:sym typeface="Poppins Bold"/>
              </a:rPr>
              <a:t>GROUP 8</a:t>
            </a:r>
          </a:p>
        </p:txBody>
      </p:sp>
      <p:sp>
        <p:nvSpPr>
          <p:cNvPr id="8" name="TextBox 8"/>
          <p:cNvSpPr txBox="1"/>
          <p:nvPr/>
        </p:nvSpPr>
        <p:spPr>
          <a:xfrm>
            <a:off x="1441038" y="7529275"/>
            <a:ext cx="15519983" cy="1276349"/>
          </a:xfrm>
          <a:prstGeom prst="rect">
            <a:avLst/>
          </a:prstGeom>
        </p:spPr>
        <p:txBody>
          <a:bodyPr lIns="0" tIns="0" rIns="0" bIns="0" rtlCol="0" anchor="t">
            <a:spAutoFit/>
          </a:bodyPr>
          <a:lstStyle/>
          <a:p>
            <a:pPr algn="ctr">
              <a:lnSpc>
                <a:spcPts val="9599"/>
              </a:lnSpc>
            </a:pPr>
            <a:r>
              <a:rPr lang="en-US" sz="9999" b="1" dirty="0">
                <a:solidFill>
                  <a:srgbClr val="0F2F56"/>
                </a:solidFill>
                <a:latin typeface="Montserrat Heavy"/>
                <a:ea typeface="Montserrat Heavy"/>
                <a:cs typeface="Montserrat Heavy"/>
                <a:sym typeface="Montserrat Heavy"/>
              </a:rPr>
              <a:t>TỔNG QUAN ĐỀ TÀI</a:t>
            </a:r>
          </a:p>
        </p:txBody>
      </p:sp>
      <p:sp>
        <p:nvSpPr>
          <p:cNvPr id="11" name="Rectangle: Rounded Corners 10">
            <a:extLst>
              <a:ext uri="{FF2B5EF4-FFF2-40B4-BE49-F238E27FC236}">
                <a16:creationId xmlns:a16="http://schemas.microsoft.com/office/drawing/2014/main" id="{E9D4CA5B-00E1-15E1-5696-A6DA5F633EF7}"/>
              </a:ext>
            </a:extLst>
          </p:cNvPr>
          <p:cNvSpPr/>
          <p:nvPr/>
        </p:nvSpPr>
        <p:spPr>
          <a:xfrm>
            <a:off x="1130470" y="5753100"/>
            <a:ext cx="4051130" cy="900524"/>
          </a:xfrm>
          <a:prstGeom prst="roundRect">
            <a:avLst/>
          </a:prstGeom>
          <a:solidFill>
            <a:srgbClr val="0F2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9"/>
          <p:cNvSpPr txBox="1"/>
          <p:nvPr/>
        </p:nvSpPr>
        <p:spPr>
          <a:xfrm>
            <a:off x="1355313" y="6005924"/>
            <a:ext cx="3550595" cy="647700"/>
          </a:xfrm>
          <a:prstGeom prst="rect">
            <a:avLst/>
          </a:prstGeom>
        </p:spPr>
        <p:txBody>
          <a:bodyPr lIns="0" tIns="0" rIns="0" bIns="0" rtlCol="0" anchor="t">
            <a:spAutoFit/>
          </a:bodyPr>
          <a:lstStyle/>
          <a:p>
            <a:pPr algn="ctr">
              <a:lnSpc>
                <a:spcPts val="4800"/>
              </a:lnSpc>
            </a:pPr>
            <a:r>
              <a:rPr lang="en-US" sz="5000" b="1" dirty="0">
                <a:solidFill>
                  <a:srgbClr val="FFFFFF"/>
                </a:solidFill>
                <a:latin typeface="Montserrat Ultra-Bold"/>
                <a:ea typeface="Montserrat Ultra-Bold"/>
                <a:cs typeface="Montserrat Ultra-Bold"/>
                <a:sym typeface="Montserrat Ultra-Bold"/>
              </a:rPr>
              <a:t>CHƯƠNG 1</a:t>
            </a:r>
          </a:p>
        </p:txBody>
      </p:sp>
      <p:sp>
        <p:nvSpPr>
          <p:cNvPr id="10" name="TextBox 10"/>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21037" y="2777369"/>
            <a:ext cx="614749" cy="6147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0935786" y="2469994"/>
            <a:ext cx="307374" cy="3073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8" name="Group 8"/>
          <p:cNvGrpSpPr>
            <a:grpSpLocks noChangeAspect="1"/>
          </p:cNvGrpSpPr>
          <p:nvPr/>
        </p:nvGrpSpPr>
        <p:grpSpPr>
          <a:xfrm>
            <a:off x="11243160" y="1729981"/>
            <a:ext cx="4690799" cy="7036199"/>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10" name="Group 10"/>
          <p:cNvGrpSpPr/>
          <p:nvPr/>
        </p:nvGrpSpPr>
        <p:grpSpPr>
          <a:xfrm>
            <a:off x="15251354" y="3392117"/>
            <a:ext cx="1365210" cy="136521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3" name="Freeform 13"/>
          <p:cNvSpPr/>
          <p:nvPr/>
        </p:nvSpPr>
        <p:spPr>
          <a:xfrm>
            <a:off x="15547301" y="3770229"/>
            <a:ext cx="773317" cy="608987"/>
          </a:xfrm>
          <a:custGeom>
            <a:avLst/>
            <a:gdLst/>
            <a:ahLst/>
            <a:cxnLst/>
            <a:rect l="l" t="t" r="r" b="b"/>
            <a:pathLst>
              <a:path w="773317" h="608987">
                <a:moveTo>
                  <a:pt x="0" y="0"/>
                </a:moveTo>
                <a:lnTo>
                  <a:pt x="773317" y="0"/>
                </a:lnTo>
                <a:lnTo>
                  <a:pt x="773317" y="608987"/>
                </a:lnTo>
                <a:lnTo>
                  <a:pt x="0" y="6089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6162049" y="8414018"/>
            <a:ext cx="614749" cy="61474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7" name="Group 17"/>
          <p:cNvGrpSpPr/>
          <p:nvPr/>
        </p:nvGrpSpPr>
        <p:grpSpPr>
          <a:xfrm>
            <a:off x="15933959" y="9028767"/>
            <a:ext cx="307374" cy="3073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20" name="Group 20"/>
          <p:cNvGrpSpPr/>
          <p:nvPr/>
        </p:nvGrpSpPr>
        <p:grpSpPr>
          <a:xfrm>
            <a:off x="1008884" y="2777369"/>
            <a:ext cx="9007353" cy="5164867"/>
            <a:chOff x="0" y="0"/>
            <a:chExt cx="2372307" cy="1360294"/>
          </a:xfrm>
        </p:grpSpPr>
        <p:sp>
          <p:nvSpPr>
            <p:cNvPr id="21" name="Freeform 21"/>
            <p:cNvSpPr/>
            <p:nvPr/>
          </p:nvSpPr>
          <p:spPr>
            <a:xfrm>
              <a:off x="0" y="0"/>
              <a:ext cx="2372307" cy="1360294"/>
            </a:xfrm>
            <a:custGeom>
              <a:avLst/>
              <a:gdLst/>
              <a:ahLst/>
              <a:cxnLst/>
              <a:rect l="l" t="t" r="r" b="b"/>
              <a:pathLst>
                <a:path w="2372307" h="1360294">
                  <a:moveTo>
                    <a:pt x="0" y="0"/>
                  </a:moveTo>
                  <a:lnTo>
                    <a:pt x="2372307" y="0"/>
                  </a:lnTo>
                  <a:lnTo>
                    <a:pt x="2372307" y="1360294"/>
                  </a:lnTo>
                  <a:lnTo>
                    <a:pt x="0" y="1360294"/>
                  </a:lnTo>
                  <a:close/>
                </a:path>
              </a:pathLst>
            </a:custGeom>
            <a:solidFill>
              <a:srgbClr val="0F2F56">
                <a:alpha val="15686"/>
              </a:srgbClr>
            </a:solidFill>
          </p:spPr>
        </p:sp>
        <p:sp>
          <p:nvSpPr>
            <p:cNvPr id="22" name="TextBox 22"/>
            <p:cNvSpPr txBox="1"/>
            <p:nvPr/>
          </p:nvSpPr>
          <p:spPr>
            <a:xfrm>
              <a:off x="0" y="-57150"/>
              <a:ext cx="2372307" cy="1417444"/>
            </a:xfrm>
            <a:prstGeom prst="rect">
              <a:avLst/>
            </a:prstGeom>
          </p:spPr>
          <p:txBody>
            <a:bodyPr lIns="50800" tIns="50800" rIns="50800" bIns="50800" rtlCol="0" anchor="ctr"/>
            <a:lstStyle/>
            <a:p>
              <a:pPr algn="ctr">
                <a:lnSpc>
                  <a:spcPts val="2520"/>
                </a:lnSpc>
              </a:pPr>
              <a:endParaRPr/>
            </a:p>
          </p:txBody>
        </p:sp>
      </p:grpSp>
      <p:sp>
        <p:nvSpPr>
          <p:cNvPr id="23" name="TextBox 23"/>
          <p:cNvSpPr txBox="1"/>
          <p:nvPr/>
        </p:nvSpPr>
        <p:spPr>
          <a:xfrm>
            <a:off x="1242961" y="3081164"/>
            <a:ext cx="8539200" cy="4578048"/>
          </a:xfrm>
          <a:prstGeom prst="rect">
            <a:avLst/>
          </a:prstGeom>
        </p:spPr>
        <p:txBody>
          <a:bodyPr lIns="0" tIns="0" rIns="0" bIns="0" rtlCol="0" anchor="t">
            <a:spAutoFit/>
          </a:bodyPr>
          <a:lstStyle/>
          <a:p>
            <a:pPr algn="just">
              <a:lnSpc>
                <a:spcPts val="3961"/>
              </a:lnSpc>
            </a:pPr>
            <a:r>
              <a:rPr lang="en-US" sz="2829" dirty="0" err="1">
                <a:solidFill>
                  <a:srgbClr val="000000"/>
                </a:solidFill>
                <a:latin typeface="Montserrat" pitchFamily="2" charset="-93"/>
                <a:ea typeface="Poppins"/>
                <a:cs typeface="Poppins"/>
                <a:sym typeface="Poppins"/>
              </a:rPr>
              <a:t>Bóng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đá</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là</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môn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thể</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thao</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phổ</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biến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tuy</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nhiên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việc</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mua</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vé</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truyền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thống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vẫn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còn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nhiều</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bất</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cập</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Để</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cải</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thiện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điều</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đó</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phần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mềm</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bán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vé</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bóng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đá</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giúp</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người</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dùng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tra</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cứu</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trận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đấu</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chọn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chỗ</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thanh</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toán</a:t>
            </a:r>
            <a:r>
              <a:rPr lang="en-US" sz="2829" dirty="0">
                <a:solidFill>
                  <a:srgbClr val="000000"/>
                </a:solidFill>
                <a:latin typeface="Montserrat" pitchFamily="2" charset="-93"/>
                <a:ea typeface="Poppins"/>
                <a:cs typeface="Poppins"/>
                <a:sym typeface="Poppins"/>
              </a:rPr>
              <a:t> online </a:t>
            </a:r>
            <a:r>
              <a:rPr lang="en-US" sz="2829" dirty="0" err="1">
                <a:solidFill>
                  <a:srgbClr val="000000"/>
                </a:solidFill>
                <a:latin typeface="Montserrat" pitchFamily="2" charset="-93"/>
                <a:ea typeface="Poppins"/>
                <a:cs typeface="Poppins"/>
                <a:sym typeface="Poppins"/>
              </a:rPr>
              <a:t>và</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nhận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vé</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điện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tử</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tiện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lợi</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Đồng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thời</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ứng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dụng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hỗ</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trợ</a:t>
            </a:r>
            <a:r>
              <a:rPr lang="en-US" sz="2829" dirty="0">
                <a:solidFill>
                  <a:srgbClr val="000000"/>
                </a:solidFill>
                <a:latin typeface="Montserrat" pitchFamily="2" charset="-93"/>
                <a:ea typeface="Poppins"/>
                <a:cs typeface="Poppins"/>
                <a:sym typeface="Poppins"/>
              </a:rPr>
              <a:t> ban </a:t>
            </a:r>
            <a:r>
              <a:rPr lang="en-US" sz="2829" dirty="0" err="1">
                <a:solidFill>
                  <a:srgbClr val="000000"/>
                </a:solidFill>
                <a:latin typeface="Montserrat" pitchFamily="2" charset="-93"/>
                <a:ea typeface="Poppins"/>
                <a:cs typeface="Poppins"/>
                <a:sym typeface="Poppins"/>
              </a:rPr>
              <a:t>tổ</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chức</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trong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kiểm</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soát</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vé</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thống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kê</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doanh</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thu</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và</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quản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lý</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khách</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hàng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chính</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xác</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nhằm</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tối</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ưu</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hóa</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công</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tác</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quản</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lý</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hiệu</a:t>
            </a:r>
            <a:r>
              <a:rPr lang="en-US" sz="2829" dirty="0">
                <a:solidFill>
                  <a:srgbClr val="000000"/>
                </a:solidFill>
                <a:latin typeface="Montserrat" pitchFamily="2" charset="-93"/>
                <a:ea typeface="Poppins"/>
                <a:cs typeface="Poppins"/>
                <a:sym typeface="Poppins"/>
              </a:rPr>
              <a:t> </a:t>
            </a:r>
            <a:r>
              <a:rPr lang="en-US" sz="2829" dirty="0" err="1">
                <a:solidFill>
                  <a:srgbClr val="000000"/>
                </a:solidFill>
                <a:latin typeface="Montserrat" pitchFamily="2" charset="-93"/>
                <a:ea typeface="Poppins"/>
                <a:cs typeface="Poppins"/>
                <a:sym typeface="Poppins"/>
              </a:rPr>
              <a:t>quả</a:t>
            </a:r>
            <a:r>
              <a:rPr lang="en-US" sz="2829" dirty="0">
                <a:solidFill>
                  <a:srgbClr val="000000"/>
                </a:solidFill>
                <a:latin typeface="Montserrat" pitchFamily="2" charset="-93"/>
                <a:ea typeface="Poppins"/>
                <a:cs typeface="Poppins"/>
                <a:sym typeface="Poppins"/>
              </a:rPr>
              <a:t>.</a:t>
            </a:r>
          </a:p>
        </p:txBody>
      </p:sp>
      <p:sp>
        <p:nvSpPr>
          <p:cNvPr id="24" name="TextBox 24"/>
          <p:cNvSpPr txBox="1"/>
          <p:nvPr/>
        </p:nvSpPr>
        <p:spPr>
          <a:xfrm>
            <a:off x="1858799" y="1777606"/>
            <a:ext cx="6879002" cy="711200"/>
          </a:xfrm>
          <a:prstGeom prst="rect">
            <a:avLst/>
          </a:prstGeom>
        </p:spPr>
        <p:txBody>
          <a:bodyPr lIns="0" tIns="0" rIns="0" bIns="0" rtlCol="0" anchor="t">
            <a:spAutoFit/>
          </a:bodyPr>
          <a:lstStyle/>
          <a:p>
            <a:pPr algn="ctr">
              <a:lnSpc>
                <a:spcPts val="5500"/>
              </a:lnSpc>
            </a:pPr>
            <a:r>
              <a:rPr lang="en-US" sz="5000" b="1">
                <a:solidFill>
                  <a:srgbClr val="0F2F56"/>
                </a:solidFill>
                <a:latin typeface="Montserrat Ultra-Bold"/>
                <a:ea typeface="Montserrat Ultra-Bold"/>
                <a:cs typeface="Montserrat Ultra-Bold"/>
                <a:sym typeface="Montserrat Ultra-Bold"/>
              </a:rPr>
              <a:t>LÝ DO CHỌN ĐỀ TÀI</a:t>
            </a:r>
          </a:p>
        </p:txBody>
      </p:sp>
      <p:sp>
        <p:nvSpPr>
          <p:cNvPr id="25" name="TextBox 25"/>
          <p:cNvSpPr txBox="1"/>
          <p:nvPr/>
        </p:nvSpPr>
        <p:spPr>
          <a:xfrm>
            <a:off x="15599701" y="614579"/>
            <a:ext cx="2089513"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sp>
        <p:nvSpPr>
          <p:cNvPr id="26" name="TextBox 26"/>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387808"/>
            <a:ext cx="614749" cy="6147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643449" y="2080433"/>
            <a:ext cx="307374" cy="3073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8" name="Group 8"/>
          <p:cNvGrpSpPr>
            <a:grpSpLocks noChangeAspect="1"/>
          </p:cNvGrpSpPr>
          <p:nvPr/>
        </p:nvGrpSpPr>
        <p:grpSpPr>
          <a:xfrm>
            <a:off x="1950823" y="1340420"/>
            <a:ext cx="4690799" cy="7036199"/>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10" name="Group 10"/>
          <p:cNvGrpSpPr/>
          <p:nvPr/>
        </p:nvGrpSpPr>
        <p:grpSpPr>
          <a:xfrm>
            <a:off x="6869712" y="8024457"/>
            <a:ext cx="614749" cy="6147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6641622" y="8639206"/>
            <a:ext cx="307374" cy="30737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6" name="Freeform 16"/>
          <p:cNvSpPr/>
          <p:nvPr/>
        </p:nvSpPr>
        <p:spPr>
          <a:xfrm>
            <a:off x="7968678" y="2038971"/>
            <a:ext cx="629988" cy="599061"/>
          </a:xfrm>
          <a:custGeom>
            <a:avLst/>
            <a:gdLst/>
            <a:ahLst/>
            <a:cxnLst/>
            <a:rect l="l" t="t" r="r" b="b"/>
            <a:pathLst>
              <a:path w="629988" h="599061">
                <a:moveTo>
                  <a:pt x="0" y="0"/>
                </a:moveTo>
                <a:lnTo>
                  <a:pt x="629988" y="0"/>
                </a:lnTo>
                <a:lnTo>
                  <a:pt x="629988" y="599061"/>
                </a:lnTo>
                <a:lnTo>
                  <a:pt x="0" y="599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8067495" y="6135146"/>
            <a:ext cx="432354" cy="761857"/>
          </a:xfrm>
          <a:custGeom>
            <a:avLst/>
            <a:gdLst/>
            <a:ahLst/>
            <a:cxnLst/>
            <a:rect l="l" t="t" r="r" b="b"/>
            <a:pathLst>
              <a:path w="432354" h="761857">
                <a:moveTo>
                  <a:pt x="0" y="0"/>
                </a:moveTo>
                <a:lnTo>
                  <a:pt x="432354" y="0"/>
                </a:lnTo>
                <a:lnTo>
                  <a:pt x="432354" y="761857"/>
                </a:lnTo>
                <a:lnTo>
                  <a:pt x="0" y="761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8" name="Group 18"/>
          <p:cNvGrpSpPr/>
          <p:nvPr/>
        </p:nvGrpSpPr>
        <p:grpSpPr>
          <a:xfrm>
            <a:off x="8720100" y="2023283"/>
            <a:ext cx="9007353" cy="3749083"/>
            <a:chOff x="0" y="0"/>
            <a:chExt cx="2372307" cy="987413"/>
          </a:xfrm>
        </p:grpSpPr>
        <p:sp>
          <p:nvSpPr>
            <p:cNvPr id="19" name="Freeform 19"/>
            <p:cNvSpPr/>
            <p:nvPr/>
          </p:nvSpPr>
          <p:spPr>
            <a:xfrm>
              <a:off x="0" y="0"/>
              <a:ext cx="2372307" cy="987413"/>
            </a:xfrm>
            <a:custGeom>
              <a:avLst/>
              <a:gdLst/>
              <a:ahLst/>
              <a:cxnLst/>
              <a:rect l="l" t="t" r="r" b="b"/>
              <a:pathLst>
                <a:path w="2372307" h="987413">
                  <a:moveTo>
                    <a:pt x="0" y="0"/>
                  </a:moveTo>
                  <a:lnTo>
                    <a:pt x="2372307" y="0"/>
                  </a:lnTo>
                  <a:lnTo>
                    <a:pt x="2372307" y="987413"/>
                  </a:lnTo>
                  <a:lnTo>
                    <a:pt x="0" y="987413"/>
                  </a:lnTo>
                  <a:close/>
                </a:path>
              </a:pathLst>
            </a:custGeom>
            <a:solidFill>
              <a:srgbClr val="0F2F56">
                <a:alpha val="15686"/>
              </a:srgbClr>
            </a:solidFill>
          </p:spPr>
        </p:sp>
        <p:sp>
          <p:nvSpPr>
            <p:cNvPr id="20" name="TextBox 20"/>
            <p:cNvSpPr txBox="1"/>
            <p:nvPr/>
          </p:nvSpPr>
          <p:spPr>
            <a:xfrm>
              <a:off x="0" y="-57150"/>
              <a:ext cx="2372307" cy="1044563"/>
            </a:xfrm>
            <a:prstGeom prst="rect">
              <a:avLst/>
            </a:prstGeom>
          </p:spPr>
          <p:txBody>
            <a:bodyPr lIns="50800" tIns="50800" rIns="50800" bIns="50800" rtlCol="0" anchor="ctr"/>
            <a:lstStyle/>
            <a:p>
              <a:pPr algn="ctr">
                <a:lnSpc>
                  <a:spcPts val="2520"/>
                </a:lnSpc>
              </a:pPr>
              <a:endParaRPr/>
            </a:p>
          </p:txBody>
        </p:sp>
      </p:grpSp>
      <p:grpSp>
        <p:nvGrpSpPr>
          <p:cNvPr id="21" name="Group 21"/>
          <p:cNvGrpSpPr/>
          <p:nvPr/>
        </p:nvGrpSpPr>
        <p:grpSpPr>
          <a:xfrm>
            <a:off x="8720100" y="6135146"/>
            <a:ext cx="9007353" cy="2811434"/>
            <a:chOff x="0" y="0"/>
            <a:chExt cx="2372307" cy="740460"/>
          </a:xfrm>
        </p:grpSpPr>
        <p:sp>
          <p:nvSpPr>
            <p:cNvPr id="22" name="Freeform 22"/>
            <p:cNvSpPr/>
            <p:nvPr/>
          </p:nvSpPr>
          <p:spPr>
            <a:xfrm>
              <a:off x="0" y="0"/>
              <a:ext cx="2372307" cy="740460"/>
            </a:xfrm>
            <a:custGeom>
              <a:avLst/>
              <a:gdLst/>
              <a:ahLst/>
              <a:cxnLst/>
              <a:rect l="l" t="t" r="r" b="b"/>
              <a:pathLst>
                <a:path w="2372307" h="740460">
                  <a:moveTo>
                    <a:pt x="0" y="0"/>
                  </a:moveTo>
                  <a:lnTo>
                    <a:pt x="2372307" y="0"/>
                  </a:lnTo>
                  <a:lnTo>
                    <a:pt x="2372307" y="740460"/>
                  </a:lnTo>
                  <a:lnTo>
                    <a:pt x="0" y="740460"/>
                  </a:lnTo>
                  <a:close/>
                </a:path>
              </a:pathLst>
            </a:custGeom>
            <a:solidFill>
              <a:srgbClr val="0F2F56">
                <a:alpha val="15686"/>
              </a:srgbClr>
            </a:solidFill>
          </p:spPr>
        </p:sp>
        <p:sp>
          <p:nvSpPr>
            <p:cNvPr id="23" name="TextBox 23"/>
            <p:cNvSpPr txBox="1"/>
            <p:nvPr/>
          </p:nvSpPr>
          <p:spPr>
            <a:xfrm>
              <a:off x="0" y="-57150"/>
              <a:ext cx="2372307" cy="797610"/>
            </a:xfrm>
            <a:prstGeom prst="rect">
              <a:avLst/>
            </a:prstGeom>
          </p:spPr>
          <p:txBody>
            <a:bodyPr lIns="50800" tIns="50800" rIns="50800" bIns="50800" rtlCol="0" anchor="ctr"/>
            <a:lstStyle/>
            <a:p>
              <a:pPr algn="ctr">
                <a:lnSpc>
                  <a:spcPts val="2520"/>
                </a:lnSpc>
              </a:pPr>
              <a:endParaRPr/>
            </a:p>
          </p:txBody>
        </p:sp>
      </p:grpSp>
      <p:sp>
        <p:nvSpPr>
          <p:cNvPr id="24" name="TextBox 24"/>
          <p:cNvSpPr txBox="1"/>
          <p:nvPr/>
        </p:nvSpPr>
        <p:spPr>
          <a:xfrm>
            <a:off x="8954177" y="2179892"/>
            <a:ext cx="8539200" cy="3350141"/>
          </a:xfrm>
          <a:prstGeom prst="rect">
            <a:avLst/>
          </a:prstGeom>
        </p:spPr>
        <p:txBody>
          <a:bodyPr lIns="0" tIns="0" rIns="0" bIns="0" rtlCol="0" anchor="t">
            <a:spAutoFit/>
          </a:bodyPr>
          <a:lstStyle/>
          <a:p>
            <a:pPr algn="just">
              <a:lnSpc>
                <a:spcPts val="3821"/>
              </a:lnSpc>
            </a:pPr>
            <a:r>
              <a:rPr lang="en-US" sz="2729" dirty="0" err="1">
                <a:solidFill>
                  <a:srgbClr val="000000"/>
                </a:solidFill>
                <a:latin typeface="Montserrat" pitchFamily="2" charset="-93"/>
                <a:ea typeface="Poppins"/>
                <a:cs typeface="Poppins"/>
                <a:sym typeface="Poppins"/>
              </a:rPr>
              <a:t>Phần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mềm</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bán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vé</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bóng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đá</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giúp</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người</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dùng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mua</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bán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và</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quản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lý</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vé</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nhanh</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chóng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tiện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lợi</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ngay</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trên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máy</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tính</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mà</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không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cần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đến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quầy</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vé</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Hệ</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thống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hỗ</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trợ</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khách</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hàng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tra</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cứu</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trận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đấu</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chọn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chỗ</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ngồi</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đặt</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vé</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dễ</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dàng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đồng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thời</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giúp</a:t>
            </a:r>
            <a:r>
              <a:rPr lang="en-US" sz="2729" dirty="0">
                <a:solidFill>
                  <a:srgbClr val="000000"/>
                </a:solidFill>
                <a:latin typeface="Montserrat" pitchFamily="2" charset="-93"/>
                <a:ea typeface="Poppins"/>
                <a:cs typeface="Poppins"/>
                <a:sym typeface="Poppins"/>
              </a:rPr>
              <a:t> ban </a:t>
            </a:r>
            <a:r>
              <a:rPr lang="en-US" sz="2729" dirty="0" err="1">
                <a:solidFill>
                  <a:srgbClr val="000000"/>
                </a:solidFill>
                <a:latin typeface="Montserrat" pitchFamily="2" charset="-93"/>
                <a:ea typeface="Poppins"/>
                <a:cs typeface="Poppins"/>
                <a:sym typeface="Poppins"/>
              </a:rPr>
              <a:t>tổ</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chức</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kiểm</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soát</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và</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tối</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ưu</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hóa</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công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tác</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quản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lý</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vé</a:t>
            </a:r>
            <a:r>
              <a:rPr lang="en-US" sz="2729" dirty="0">
                <a:solidFill>
                  <a:srgbClr val="000000"/>
                </a:solidFill>
                <a:latin typeface="Montserrat" pitchFamily="2" charset="-93"/>
                <a:ea typeface="Poppins"/>
                <a:cs typeface="Poppins"/>
                <a:sym typeface="Poppins"/>
              </a:rPr>
              <a:t>. </a:t>
            </a:r>
          </a:p>
        </p:txBody>
      </p:sp>
      <p:sp>
        <p:nvSpPr>
          <p:cNvPr id="25" name="TextBox 25"/>
          <p:cNvSpPr txBox="1"/>
          <p:nvPr/>
        </p:nvSpPr>
        <p:spPr>
          <a:xfrm>
            <a:off x="9550199" y="472287"/>
            <a:ext cx="6879002" cy="1406525"/>
          </a:xfrm>
          <a:prstGeom prst="rect">
            <a:avLst/>
          </a:prstGeom>
        </p:spPr>
        <p:txBody>
          <a:bodyPr lIns="0" tIns="0" rIns="0" bIns="0" rtlCol="0" anchor="t">
            <a:spAutoFit/>
          </a:bodyPr>
          <a:lstStyle/>
          <a:p>
            <a:pPr algn="ctr">
              <a:lnSpc>
                <a:spcPts val="5500"/>
              </a:lnSpc>
            </a:pPr>
            <a:r>
              <a:rPr lang="en-US" sz="5000" b="1">
                <a:solidFill>
                  <a:srgbClr val="0F2F56"/>
                </a:solidFill>
                <a:latin typeface="Montserrat Ultra-Bold"/>
                <a:ea typeface="Montserrat Ultra-Bold"/>
                <a:cs typeface="Montserrat Ultra-Bold"/>
                <a:sym typeface="Montserrat Ultra-Bold"/>
              </a:rPr>
              <a:t>MỤC TIÊU </a:t>
            </a:r>
          </a:p>
          <a:p>
            <a:pPr algn="ctr">
              <a:lnSpc>
                <a:spcPts val="5500"/>
              </a:lnSpc>
            </a:pPr>
            <a:r>
              <a:rPr lang="en-US" sz="5000" b="1">
                <a:solidFill>
                  <a:srgbClr val="0F2F56"/>
                </a:solidFill>
                <a:latin typeface="Montserrat Ultra-Bold"/>
                <a:ea typeface="Montserrat Ultra-Bold"/>
                <a:cs typeface="Montserrat Ultra-Bold"/>
                <a:sym typeface="Montserrat Ultra-Bold"/>
              </a:rPr>
              <a:t>NGHIÊN CỨU</a:t>
            </a:r>
          </a:p>
        </p:txBody>
      </p:sp>
      <p:sp>
        <p:nvSpPr>
          <p:cNvPr id="26" name="TextBox 26"/>
          <p:cNvSpPr txBox="1"/>
          <p:nvPr/>
        </p:nvSpPr>
        <p:spPr>
          <a:xfrm>
            <a:off x="8954177" y="6327259"/>
            <a:ext cx="8539200" cy="2397641"/>
          </a:xfrm>
          <a:prstGeom prst="rect">
            <a:avLst/>
          </a:prstGeom>
        </p:spPr>
        <p:txBody>
          <a:bodyPr lIns="0" tIns="0" rIns="0" bIns="0" rtlCol="0" anchor="t">
            <a:spAutoFit/>
          </a:bodyPr>
          <a:lstStyle/>
          <a:p>
            <a:pPr algn="just">
              <a:lnSpc>
                <a:spcPts val="3821"/>
              </a:lnSpc>
            </a:pPr>
            <a:r>
              <a:rPr lang="en-US" sz="2729" dirty="0">
                <a:solidFill>
                  <a:srgbClr val="000000"/>
                </a:solidFill>
                <a:latin typeface="Montserrat" pitchFamily="2" charset="-93"/>
                <a:ea typeface="Poppins"/>
                <a:cs typeface="Poppins"/>
                <a:sym typeface="Poppins"/>
              </a:rPr>
              <a:t>Trong </a:t>
            </a:r>
            <a:r>
              <a:rPr lang="en-US" sz="2729" dirty="0" err="1">
                <a:solidFill>
                  <a:srgbClr val="000000"/>
                </a:solidFill>
                <a:latin typeface="Montserrat" pitchFamily="2" charset="-93"/>
                <a:ea typeface="Poppins"/>
                <a:cs typeface="Poppins"/>
                <a:sym typeface="Poppins"/>
              </a:rPr>
              <a:t>tương</a:t>
            </a:r>
            <a:r>
              <a:rPr lang="en-US" sz="2729" dirty="0">
                <a:solidFill>
                  <a:srgbClr val="000000"/>
                </a:solidFill>
                <a:latin typeface="Montserrat" pitchFamily="2" charset="-93"/>
                <a:ea typeface="Poppins"/>
                <a:cs typeface="Poppins"/>
                <a:sym typeface="Poppins"/>
              </a:rPr>
              <a:t> lai, </a:t>
            </a:r>
            <a:r>
              <a:rPr lang="en-US" sz="2729" dirty="0" err="1">
                <a:solidFill>
                  <a:srgbClr val="000000"/>
                </a:solidFill>
                <a:latin typeface="Montserrat" pitchFamily="2" charset="-93"/>
                <a:ea typeface="Poppins"/>
                <a:cs typeface="Poppins"/>
                <a:sym typeface="Poppins"/>
              </a:rPr>
              <a:t>nhóm</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sẽ</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phát</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triển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phiên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bản</a:t>
            </a:r>
            <a:r>
              <a:rPr lang="en-US" sz="2729" dirty="0">
                <a:solidFill>
                  <a:srgbClr val="000000"/>
                </a:solidFill>
                <a:latin typeface="Montserrat" pitchFamily="2" charset="-93"/>
                <a:ea typeface="Poppins"/>
                <a:cs typeface="Poppins"/>
                <a:sym typeface="Poppins"/>
              </a:rPr>
              <a:t> web, </a:t>
            </a:r>
            <a:r>
              <a:rPr lang="en-US" sz="2729" dirty="0">
                <a:solidFill>
                  <a:srgbClr val="000000"/>
                </a:solidFill>
                <a:latin typeface="Montserrat" pitchFamily="2" charset="-93"/>
                <a:cs typeface="Poppins"/>
                <a:sym typeface="Poppins"/>
              </a:rPr>
              <a:t>mobile</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và</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mở</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rộng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thêm</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các</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tính</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năng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như</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tích</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hợp</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thanh</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toán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trực</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tuyến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thông</a:t>
            </a:r>
            <a:r>
              <a:rPr lang="en-US" sz="2729" dirty="0">
                <a:solidFill>
                  <a:srgbClr val="000000"/>
                </a:solidFill>
                <a:latin typeface="Montserrat" pitchFamily="2" charset="-93"/>
                <a:ea typeface="Poppins"/>
                <a:cs typeface="Poppins"/>
                <a:sym typeface="Poppins"/>
              </a:rPr>
              <a:t> qua </a:t>
            </a:r>
            <a:r>
              <a:rPr lang="en-US" sz="2729" dirty="0" err="1">
                <a:solidFill>
                  <a:srgbClr val="000000"/>
                </a:solidFill>
                <a:latin typeface="Montserrat" pitchFamily="2" charset="-93"/>
                <a:ea typeface="Poppins"/>
                <a:cs typeface="Poppins"/>
                <a:sym typeface="Poppins"/>
              </a:rPr>
              <a:t>các</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ví</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điện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tử</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và</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tích</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hợp</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quản</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lý</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thông</a:t>
            </a:r>
            <a:r>
              <a:rPr lang="en-US" sz="2729" dirty="0">
                <a:solidFill>
                  <a:srgbClr val="000000"/>
                </a:solidFill>
                <a:latin typeface="Montserrat" pitchFamily="2" charset="-93"/>
                <a:ea typeface="Poppins"/>
                <a:cs typeface="Poppins"/>
                <a:sym typeface="Poppins"/>
              </a:rPr>
              <a:t> tin </a:t>
            </a:r>
            <a:r>
              <a:rPr lang="en-US" sz="2729" dirty="0" err="1">
                <a:solidFill>
                  <a:srgbClr val="000000"/>
                </a:solidFill>
                <a:latin typeface="Montserrat" pitchFamily="2" charset="-93"/>
                <a:ea typeface="Poppins"/>
                <a:cs typeface="Poppins"/>
                <a:sym typeface="Poppins"/>
              </a:rPr>
              <a:t>người</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dùng</a:t>
            </a:r>
            <a:r>
              <a:rPr lang="en-US" sz="2729" dirty="0">
                <a:solidFill>
                  <a:srgbClr val="000000"/>
                </a:solidFill>
                <a:latin typeface="Montserrat" pitchFamily="2" charset="-93"/>
                <a:ea typeface="Poppins"/>
                <a:cs typeface="Poppins"/>
                <a:sym typeface="Poppins"/>
              </a:rPr>
              <a:t> </a:t>
            </a:r>
            <a:r>
              <a:rPr lang="en-US" sz="2729" dirty="0" err="1">
                <a:solidFill>
                  <a:srgbClr val="000000"/>
                </a:solidFill>
                <a:latin typeface="Montserrat" pitchFamily="2" charset="-93"/>
                <a:ea typeface="Poppins"/>
                <a:cs typeface="Poppins"/>
                <a:sym typeface="Poppins"/>
              </a:rPr>
              <a:t>bằng</a:t>
            </a:r>
            <a:r>
              <a:rPr lang="en-US" sz="2729" dirty="0">
                <a:solidFill>
                  <a:srgbClr val="000000"/>
                </a:solidFill>
                <a:latin typeface="Montserrat" pitchFamily="2" charset="-93"/>
                <a:ea typeface="Poppins"/>
                <a:cs typeface="Poppins"/>
                <a:sym typeface="Poppins"/>
              </a:rPr>
              <a:t> CCCD</a:t>
            </a:r>
          </a:p>
        </p:txBody>
      </p:sp>
      <p:sp>
        <p:nvSpPr>
          <p:cNvPr id="27" name="TextBox 27"/>
          <p:cNvSpPr txBox="1"/>
          <p:nvPr/>
        </p:nvSpPr>
        <p:spPr>
          <a:xfrm>
            <a:off x="15599701" y="614579"/>
            <a:ext cx="2089513" cy="325755"/>
          </a:xfrm>
          <a:prstGeom prst="rect">
            <a:avLst/>
          </a:prstGeom>
        </p:spPr>
        <p:txBody>
          <a:bodyPr lIns="0" tIns="0" rIns="0" bIns="0" rtlCol="0" anchor="t">
            <a:spAutoFit/>
          </a:bodyPr>
          <a:lstStyle/>
          <a:p>
            <a:pPr algn="ctr">
              <a:lnSpc>
                <a:spcPts val="2520"/>
              </a:lnSpc>
            </a:pPr>
            <a:r>
              <a:rPr lang="en-US" sz="1800" b="1">
                <a:solidFill>
                  <a:srgbClr val="000000"/>
                </a:solidFill>
                <a:latin typeface="Poppins Bold"/>
                <a:ea typeface="Poppins Bold"/>
                <a:cs typeface="Poppins Bold"/>
                <a:sym typeface="Poppins Bold"/>
              </a:rPr>
              <a:t>GROUP 8</a:t>
            </a:r>
          </a:p>
        </p:txBody>
      </p:sp>
      <p:sp>
        <p:nvSpPr>
          <p:cNvPr id="28" name="TextBox 28"/>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7689" y="1699248"/>
            <a:ext cx="591913" cy="5919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239602" y="1403291"/>
            <a:ext cx="295956" cy="29595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8" name="Group 8"/>
          <p:cNvGrpSpPr>
            <a:grpSpLocks noChangeAspect="1"/>
          </p:cNvGrpSpPr>
          <p:nvPr/>
        </p:nvGrpSpPr>
        <p:grpSpPr>
          <a:xfrm>
            <a:off x="1535558" y="1847226"/>
            <a:ext cx="4325129" cy="6487693"/>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10" name="Group 10"/>
          <p:cNvGrpSpPr/>
          <p:nvPr/>
        </p:nvGrpSpPr>
        <p:grpSpPr>
          <a:xfrm>
            <a:off x="5203439" y="3160484"/>
            <a:ext cx="1314497" cy="131449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6080305" y="7995839"/>
            <a:ext cx="591913" cy="5919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6" name="Group 16"/>
          <p:cNvGrpSpPr/>
          <p:nvPr/>
        </p:nvGrpSpPr>
        <p:grpSpPr>
          <a:xfrm>
            <a:off x="5860687" y="8587752"/>
            <a:ext cx="295956" cy="29595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2251265" y="-241827"/>
            <a:ext cx="1235676" cy="475407"/>
            <a:chOff x="0" y="0"/>
            <a:chExt cx="325445" cy="125210"/>
          </a:xfrm>
        </p:grpSpPr>
        <p:sp>
          <p:nvSpPr>
            <p:cNvPr id="20" name="Freeform 20"/>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21" name="TextBox 21"/>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7502367" y="3218446"/>
            <a:ext cx="4668127" cy="4835356"/>
            <a:chOff x="0" y="0"/>
            <a:chExt cx="1229465" cy="1273509"/>
          </a:xfrm>
        </p:grpSpPr>
        <p:sp>
          <p:nvSpPr>
            <p:cNvPr id="23" name="Freeform 23"/>
            <p:cNvSpPr/>
            <p:nvPr/>
          </p:nvSpPr>
          <p:spPr>
            <a:xfrm>
              <a:off x="0" y="0"/>
              <a:ext cx="1229465" cy="1273509"/>
            </a:xfrm>
            <a:custGeom>
              <a:avLst/>
              <a:gdLst/>
              <a:ahLst/>
              <a:cxnLst/>
              <a:rect l="l" t="t" r="r" b="b"/>
              <a:pathLst>
                <a:path w="1229465" h="1273509">
                  <a:moveTo>
                    <a:pt x="84582" y="0"/>
                  </a:moveTo>
                  <a:lnTo>
                    <a:pt x="1144884" y="0"/>
                  </a:lnTo>
                  <a:cubicBezTo>
                    <a:pt x="1191597" y="0"/>
                    <a:pt x="1229465" y="37869"/>
                    <a:pt x="1229465" y="84582"/>
                  </a:cubicBezTo>
                  <a:lnTo>
                    <a:pt x="1229465" y="1188928"/>
                  </a:lnTo>
                  <a:cubicBezTo>
                    <a:pt x="1229465" y="1211360"/>
                    <a:pt x="1220554" y="1232874"/>
                    <a:pt x="1204692" y="1248736"/>
                  </a:cubicBezTo>
                  <a:cubicBezTo>
                    <a:pt x="1188830" y="1264598"/>
                    <a:pt x="1167316" y="1273509"/>
                    <a:pt x="1144884" y="1273509"/>
                  </a:cubicBezTo>
                  <a:lnTo>
                    <a:pt x="84582" y="1273509"/>
                  </a:lnTo>
                  <a:cubicBezTo>
                    <a:pt x="62149" y="1273509"/>
                    <a:pt x="40636" y="1264598"/>
                    <a:pt x="24773" y="1248736"/>
                  </a:cubicBezTo>
                  <a:cubicBezTo>
                    <a:pt x="8911" y="1232874"/>
                    <a:pt x="0" y="1211360"/>
                    <a:pt x="0" y="1188928"/>
                  </a:cubicBezTo>
                  <a:lnTo>
                    <a:pt x="0" y="84582"/>
                  </a:lnTo>
                  <a:cubicBezTo>
                    <a:pt x="0" y="62149"/>
                    <a:pt x="8911" y="40636"/>
                    <a:pt x="24773" y="24773"/>
                  </a:cubicBezTo>
                  <a:cubicBezTo>
                    <a:pt x="40636" y="8911"/>
                    <a:pt x="62149" y="0"/>
                    <a:pt x="84582" y="0"/>
                  </a:cubicBezTo>
                  <a:close/>
                </a:path>
              </a:pathLst>
            </a:custGeom>
            <a:solidFill>
              <a:srgbClr val="0F2F56"/>
            </a:solidFill>
          </p:spPr>
        </p:sp>
        <p:sp>
          <p:nvSpPr>
            <p:cNvPr id="24" name="TextBox 24"/>
            <p:cNvSpPr txBox="1"/>
            <p:nvPr/>
          </p:nvSpPr>
          <p:spPr>
            <a:xfrm>
              <a:off x="0" y="-57150"/>
              <a:ext cx="1229465" cy="1330659"/>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25" name="AutoShape 25"/>
          <p:cNvSpPr/>
          <p:nvPr/>
        </p:nvSpPr>
        <p:spPr>
          <a:xfrm>
            <a:off x="7502367" y="3880457"/>
            <a:ext cx="4668127" cy="0"/>
          </a:xfrm>
          <a:prstGeom prst="line">
            <a:avLst/>
          </a:prstGeom>
          <a:ln w="9525" cap="flat">
            <a:solidFill>
              <a:srgbClr val="FFFFFF"/>
            </a:solidFill>
            <a:prstDash val="solid"/>
            <a:headEnd type="none" w="sm" len="sm"/>
            <a:tailEnd type="none" w="sm" len="sm"/>
          </a:ln>
        </p:spPr>
      </p:sp>
      <p:grpSp>
        <p:nvGrpSpPr>
          <p:cNvPr id="26" name="Group 26"/>
          <p:cNvGrpSpPr/>
          <p:nvPr/>
        </p:nvGrpSpPr>
        <p:grpSpPr>
          <a:xfrm>
            <a:off x="12591173" y="3218446"/>
            <a:ext cx="4668127" cy="4835356"/>
            <a:chOff x="0" y="0"/>
            <a:chExt cx="1229465" cy="1273509"/>
          </a:xfrm>
        </p:grpSpPr>
        <p:sp>
          <p:nvSpPr>
            <p:cNvPr id="27" name="Freeform 27"/>
            <p:cNvSpPr/>
            <p:nvPr/>
          </p:nvSpPr>
          <p:spPr>
            <a:xfrm>
              <a:off x="0" y="0"/>
              <a:ext cx="1229465" cy="1273509"/>
            </a:xfrm>
            <a:custGeom>
              <a:avLst/>
              <a:gdLst/>
              <a:ahLst/>
              <a:cxnLst/>
              <a:rect l="l" t="t" r="r" b="b"/>
              <a:pathLst>
                <a:path w="1229465" h="1273509">
                  <a:moveTo>
                    <a:pt x="84582" y="0"/>
                  </a:moveTo>
                  <a:lnTo>
                    <a:pt x="1144884" y="0"/>
                  </a:lnTo>
                  <a:cubicBezTo>
                    <a:pt x="1191597" y="0"/>
                    <a:pt x="1229465" y="37869"/>
                    <a:pt x="1229465" y="84582"/>
                  </a:cubicBezTo>
                  <a:lnTo>
                    <a:pt x="1229465" y="1188928"/>
                  </a:lnTo>
                  <a:cubicBezTo>
                    <a:pt x="1229465" y="1211360"/>
                    <a:pt x="1220554" y="1232874"/>
                    <a:pt x="1204692" y="1248736"/>
                  </a:cubicBezTo>
                  <a:cubicBezTo>
                    <a:pt x="1188830" y="1264598"/>
                    <a:pt x="1167316" y="1273509"/>
                    <a:pt x="1144884" y="1273509"/>
                  </a:cubicBezTo>
                  <a:lnTo>
                    <a:pt x="84582" y="1273509"/>
                  </a:lnTo>
                  <a:cubicBezTo>
                    <a:pt x="62149" y="1273509"/>
                    <a:pt x="40636" y="1264598"/>
                    <a:pt x="24773" y="1248736"/>
                  </a:cubicBezTo>
                  <a:cubicBezTo>
                    <a:pt x="8911" y="1232874"/>
                    <a:pt x="0" y="1211360"/>
                    <a:pt x="0" y="1188928"/>
                  </a:cubicBezTo>
                  <a:lnTo>
                    <a:pt x="0" y="84582"/>
                  </a:lnTo>
                  <a:cubicBezTo>
                    <a:pt x="0" y="62149"/>
                    <a:pt x="8911" y="40636"/>
                    <a:pt x="24773" y="24773"/>
                  </a:cubicBezTo>
                  <a:cubicBezTo>
                    <a:pt x="40636" y="8911"/>
                    <a:pt x="62149" y="0"/>
                    <a:pt x="84582" y="0"/>
                  </a:cubicBezTo>
                  <a:close/>
                </a:path>
              </a:pathLst>
            </a:custGeom>
            <a:solidFill>
              <a:srgbClr val="CEEBFA"/>
            </a:solidFill>
          </p:spPr>
        </p:sp>
        <p:sp>
          <p:nvSpPr>
            <p:cNvPr id="28" name="TextBox 28"/>
            <p:cNvSpPr txBox="1"/>
            <p:nvPr/>
          </p:nvSpPr>
          <p:spPr>
            <a:xfrm>
              <a:off x="0" y="-57150"/>
              <a:ext cx="1229465" cy="1330659"/>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29" name="AutoShape 29"/>
          <p:cNvSpPr/>
          <p:nvPr/>
        </p:nvSpPr>
        <p:spPr>
          <a:xfrm>
            <a:off x="12591173" y="3880457"/>
            <a:ext cx="4668127" cy="0"/>
          </a:xfrm>
          <a:prstGeom prst="line">
            <a:avLst/>
          </a:prstGeom>
          <a:ln w="9525" cap="flat">
            <a:solidFill>
              <a:srgbClr val="0F2F56"/>
            </a:solidFill>
            <a:prstDash val="solid"/>
            <a:headEnd type="none" w="sm" len="sm"/>
            <a:tailEnd type="none" w="sm" len="sm"/>
          </a:ln>
        </p:spPr>
      </p:sp>
      <p:sp>
        <p:nvSpPr>
          <p:cNvPr id="30" name="Freeform 30"/>
          <p:cNvSpPr/>
          <p:nvPr/>
        </p:nvSpPr>
        <p:spPr>
          <a:xfrm>
            <a:off x="5428507" y="3340492"/>
            <a:ext cx="864361" cy="864361"/>
          </a:xfrm>
          <a:custGeom>
            <a:avLst/>
            <a:gdLst/>
            <a:ahLst/>
            <a:cxnLst/>
            <a:rect l="l" t="t" r="r" b="b"/>
            <a:pathLst>
              <a:path w="864361" h="864361">
                <a:moveTo>
                  <a:pt x="0" y="0"/>
                </a:moveTo>
                <a:lnTo>
                  <a:pt x="864361" y="0"/>
                </a:lnTo>
                <a:lnTo>
                  <a:pt x="864361" y="864361"/>
                </a:lnTo>
                <a:lnTo>
                  <a:pt x="0" y="8643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15599701" y="614579"/>
            <a:ext cx="2089513"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sp>
        <p:nvSpPr>
          <p:cNvPr id="32" name="TextBox 32"/>
          <p:cNvSpPr txBox="1"/>
          <p:nvPr/>
        </p:nvSpPr>
        <p:spPr>
          <a:xfrm>
            <a:off x="8665697" y="1759644"/>
            <a:ext cx="7477069" cy="647700"/>
          </a:xfrm>
          <a:prstGeom prst="rect">
            <a:avLst/>
          </a:prstGeom>
        </p:spPr>
        <p:txBody>
          <a:bodyPr lIns="0" tIns="0" rIns="0" bIns="0" rtlCol="0" anchor="t">
            <a:spAutoFit/>
          </a:bodyPr>
          <a:lstStyle/>
          <a:p>
            <a:pPr algn="l">
              <a:lnSpc>
                <a:spcPts val="4800"/>
              </a:lnSpc>
            </a:pPr>
            <a:r>
              <a:rPr lang="en-US" sz="5000" b="1">
                <a:solidFill>
                  <a:srgbClr val="0F2F56"/>
                </a:solidFill>
                <a:latin typeface="Montserrat Ultra-Bold"/>
                <a:ea typeface="Montserrat Ultra-Bold"/>
                <a:cs typeface="Montserrat Ultra-Bold"/>
                <a:sym typeface="Montserrat Ultra-Bold"/>
              </a:rPr>
              <a:t>YÊU CẦU CHỨC NĂNG</a:t>
            </a:r>
          </a:p>
        </p:txBody>
      </p:sp>
      <p:sp>
        <p:nvSpPr>
          <p:cNvPr id="33" name="TextBox 33"/>
          <p:cNvSpPr txBox="1"/>
          <p:nvPr/>
        </p:nvSpPr>
        <p:spPr>
          <a:xfrm>
            <a:off x="7799606" y="4055414"/>
            <a:ext cx="4073650" cy="3451971"/>
          </a:xfrm>
          <a:prstGeom prst="rect">
            <a:avLst/>
          </a:prstGeom>
        </p:spPr>
        <p:txBody>
          <a:bodyPr lIns="0" tIns="0" rIns="0" bIns="0" rtlCol="0" anchor="t">
            <a:spAutoFit/>
          </a:bodyPr>
          <a:lstStyle/>
          <a:p>
            <a:pPr marL="496569" lvl="1" indent="-248284" algn="just">
              <a:lnSpc>
                <a:spcPts val="3449"/>
              </a:lnSpc>
              <a:buFont typeface="Arial"/>
              <a:buChar char="•"/>
            </a:pPr>
            <a:r>
              <a:rPr lang="en-US" sz="2299">
                <a:solidFill>
                  <a:srgbClr val="FFFFFF"/>
                </a:solidFill>
                <a:latin typeface="Montserrat" pitchFamily="2" charset="-93"/>
                <a:ea typeface="Poppins"/>
                <a:cs typeface="Poppins"/>
                <a:sym typeface="Poppins"/>
              </a:rPr>
              <a:t>Quản lý trận đấu</a:t>
            </a:r>
          </a:p>
          <a:p>
            <a:pPr marL="496569" lvl="1" indent="-248284" algn="just">
              <a:lnSpc>
                <a:spcPts val="3449"/>
              </a:lnSpc>
              <a:buFont typeface="Arial"/>
              <a:buChar char="•"/>
            </a:pPr>
            <a:r>
              <a:rPr lang="en-US" sz="2299">
                <a:solidFill>
                  <a:srgbClr val="FFFFFF"/>
                </a:solidFill>
                <a:latin typeface="Montserrat" pitchFamily="2" charset="-93"/>
                <a:ea typeface="Poppins"/>
                <a:cs typeface="Poppins"/>
                <a:sym typeface="Poppins"/>
              </a:rPr>
              <a:t>Quản lý vé</a:t>
            </a:r>
          </a:p>
          <a:p>
            <a:pPr marL="496569" lvl="1" indent="-248284" algn="just">
              <a:lnSpc>
                <a:spcPts val="3449"/>
              </a:lnSpc>
              <a:buFont typeface="Arial"/>
              <a:buChar char="•"/>
            </a:pPr>
            <a:r>
              <a:rPr lang="en-US" sz="2299">
                <a:solidFill>
                  <a:srgbClr val="FFFFFF"/>
                </a:solidFill>
                <a:latin typeface="Montserrat" pitchFamily="2" charset="-93"/>
                <a:ea typeface="Poppins"/>
                <a:cs typeface="Poppins"/>
                <a:sym typeface="Poppins"/>
              </a:rPr>
              <a:t>Quản lý danh sách đơn hàng của khách hàng</a:t>
            </a:r>
          </a:p>
          <a:p>
            <a:pPr marL="496569" lvl="1" indent="-248284" algn="just">
              <a:lnSpc>
                <a:spcPts val="3449"/>
              </a:lnSpc>
              <a:buFont typeface="Arial"/>
              <a:buChar char="•"/>
            </a:pPr>
            <a:r>
              <a:rPr lang="en-US" sz="2299">
                <a:solidFill>
                  <a:srgbClr val="FFFFFF"/>
                </a:solidFill>
                <a:latin typeface="Montserrat" pitchFamily="2" charset="-93"/>
                <a:ea typeface="Poppins"/>
                <a:cs typeface="Poppins"/>
                <a:sym typeface="Poppins"/>
              </a:rPr>
              <a:t>Quản lý danh sách người dùng</a:t>
            </a:r>
          </a:p>
          <a:p>
            <a:pPr marL="496569" lvl="1" indent="-248284" algn="just">
              <a:lnSpc>
                <a:spcPts val="3449"/>
              </a:lnSpc>
              <a:buFont typeface="Arial"/>
              <a:buChar char="•"/>
            </a:pPr>
            <a:r>
              <a:rPr lang="en-US" sz="2299">
                <a:solidFill>
                  <a:srgbClr val="FFFFFF"/>
                </a:solidFill>
                <a:latin typeface="Montserrat" pitchFamily="2" charset="-93"/>
                <a:ea typeface="Poppins"/>
                <a:cs typeface="Poppins"/>
                <a:sym typeface="Poppins"/>
              </a:rPr>
              <a:t>Quản lý hệ thống thanh toán</a:t>
            </a:r>
          </a:p>
        </p:txBody>
      </p:sp>
      <p:sp>
        <p:nvSpPr>
          <p:cNvPr id="34" name="TextBox 34"/>
          <p:cNvSpPr txBox="1"/>
          <p:nvPr/>
        </p:nvSpPr>
        <p:spPr>
          <a:xfrm>
            <a:off x="9036438" y="3358039"/>
            <a:ext cx="1599985" cy="367858"/>
          </a:xfrm>
          <a:prstGeom prst="rect">
            <a:avLst/>
          </a:prstGeom>
        </p:spPr>
        <p:txBody>
          <a:bodyPr lIns="0" tIns="0" rIns="0" bIns="0" rtlCol="0" anchor="t">
            <a:spAutoFit/>
          </a:bodyPr>
          <a:lstStyle/>
          <a:p>
            <a:pPr algn="ctr">
              <a:lnSpc>
                <a:spcPts val="3079"/>
              </a:lnSpc>
            </a:pPr>
            <a:r>
              <a:rPr lang="en-US" sz="2199" b="1">
                <a:solidFill>
                  <a:srgbClr val="FFFFFF"/>
                </a:solidFill>
                <a:latin typeface="Montserrat" pitchFamily="2" charset="-93"/>
                <a:ea typeface="Poppins Bold"/>
                <a:cs typeface="Poppins Bold"/>
                <a:sym typeface="Poppins Bold"/>
              </a:rPr>
              <a:t>Admin</a:t>
            </a:r>
          </a:p>
        </p:txBody>
      </p:sp>
      <p:sp>
        <p:nvSpPr>
          <p:cNvPr id="35" name="TextBox 35"/>
          <p:cNvSpPr txBox="1"/>
          <p:nvPr/>
        </p:nvSpPr>
        <p:spPr>
          <a:xfrm>
            <a:off x="14032531" y="3358039"/>
            <a:ext cx="1785410" cy="367858"/>
          </a:xfrm>
          <a:prstGeom prst="rect">
            <a:avLst/>
          </a:prstGeom>
        </p:spPr>
        <p:txBody>
          <a:bodyPr lIns="0" tIns="0" rIns="0" bIns="0" rtlCol="0" anchor="t">
            <a:spAutoFit/>
          </a:bodyPr>
          <a:lstStyle/>
          <a:p>
            <a:pPr algn="ctr">
              <a:lnSpc>
                <a:spcPts val="3079"/>
              </a:lnSpc>
            </a:pPr>
            <a:r>
              <a:rPr lang="en-US" sz="2199" b="1">
                <a:solidFill>
                  <a:srgbClr val="000000"/>
                </a:solidFill>
                <a:latin typeface="Montserrat" pitchFamily="2" charset="-93"/>
                <a:ea typeface="Poppins Bold"/>
                <a:cs typeface="Poppins Bold"/>
                <a:sym typeface="Poppins Bold"/>
              </a:rPr>
              <a:t>User</a:t>
            </a:r>
          </a:p>
        </p:txBody>
      </p:sp>
      <p:sp>
        <p:nvSpPr>
          <p:cNvPr id="36" name="TextBox 36"/>
          <p:cNvSpPr txBox="1"/>
          <p:nvPr/>
        </p:nvSpPr>
        <p:spPr>
          <a:xfrm>
            <a:off x="12888412" y="4103551"/>
            <a:ext cx="4073650" cy="2131695"/>
          </a:xfrm>
          <a:prstGeom prst="rect">
            <a:avLst/>
          </a:prstGeom>
        </p:spPr>
        <p:txBody>
          <a:bodyPr lIns="0" tIns="0" rIns="0" bIns="0" rtlCol="0" anchor="t">
            <a:spAutoFit/>
          </a:bodyPr>
          <a:lstStyle/>
          <a:p>
            <a:pPr marL="496569" lvl="1" indent="-248284" algn="just">
              <a:lnSpc>
                <a:spcPts val="3449"/>
              </a:lnSpc>
              <a:buFont typeface="Arial"/>
              <a:buChar char="•"/>
            </a:pPr>
            <a:r>
              <a:rPr lang="en-US" sz="2299">
                <a:solidFill>
                  <a:srgbClr val="000000"/>
                </a:solidFill>
                <a:latin typeface="Montserrat" pitchFamily="2" charset="-93"/>
                <a:ea typeface="Poppins"/>
                <a:cs typeface="Poppins"/>
                <a:sym typeface="Poppins"/>
              </a:rPr>
              <a:t>Xem tài khoản cá nhân</a:t>
            </a:r>
          </a:p>
          <a:p>
            <a:pPr marL="496569" lvl="1" indent="-248284" algn="just">
              <a:lnSpc>
                <a:spcPts val="3449"/>
              </a:lnSpc>
              <a:buFont typeface="Arial"/>
              <a:buChar char="•"/>
            </a:pPr>
            <a:r>
              <a:rPr lang="en-US" sz="2299">
                <a:solidFill>
                  <a:srgbClr val="000000"/>
                </a:solidFill>
                <a:latin typeface="Montserrat" pitchFamily="2" charset="-93"/>
                <a:ea typeface="Poppins"/>
                <a:cs typeface="Poppins"/>
                <a:sym typeface="Poppins"/>
              </a:rPr>
              <a:t>Tìm kiếm, xem thông tin trận đấu và mua vé</a:t>
            </a:r>
          </a:p>
          <a:p>
            <a:pPr marL="496569" lvl="1" indent="-248284" algn="just">
              <a:lnSpc>
                <a:spcPts val="3449"/>
              </a:lnSpc>
              <a:buFont typeface="Arial"/>
              <a:buChar char="•"/>
            </a:pPr>
            <a:r>
              <a:rPr lang="en-US" sz="2299">
                <a:solidFill>
                  <a:srgbClr val="000000"/>
                </a:solidFill>
                <a:latin typeface="Montserrat" pitchFamily="2" charset="-93"/>
                <a:ea typeface="Poppins"/>
                <a:cs typeface="Poppins"/>
                <a:sym typeface="Poppins"/>
              </a:rPr>
              <a:t>Xem đơn hàng đã đặt</a:t>
            </a:r>
          </a:p>
          <a:p>
            <a:pPr marL="496569" lvl="1" indent="-248284" algn="just">
              <a:lnSpc>
                <a:spcPts val="3449"/>
              </a:lnSpc>
              <a:buFont typeface="Arial"/>
              <a:buChar char="•"/>
            </a:pPr>
            <a:r>
              <a:rPr lang="en-US" sz="2299">
                <a:solidFill>
                  <a:srgbClr val="000000"/>
                </a:solidFill>
                <a:latin typeface="Montserrat" pitchFamily="2" charset="-93"/>
                <a:ea typeface="Poppins"/>
                <a:cs typeface="Poppins"/>
                <a:sym typeface="Poppins"/>
              </a:rPr>
              <a:t>Yêu cầu liên hệ hỗ trợ</a:t>
            </a:r>
          </a:p>
        </p:txBody>
      </p:sp>
      <p:sp>
        <p:nvSpPr>
          <p:cNvPr id="37" name="TextBox 37"/>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991444" y="3440551"/>
            <a:ext cx="8162664" cy="4591441"/>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4" name="Group 4"/>
          <p:cNvGrpSpPr/>
          <p:nvPr/>
        </p:nvGrpSpPr>
        <p:grpSpPr>
          <a:xfrm>
            <a:off x="8116685" y="3286864"/>
            <a:ext cx="614749" cy="61474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grpSp>
        <p:nvGrpSpPr>
          <p:cNvPr id="7" name="Group 7"/>
          <p:cNvGrpSpPr/>
          <p:nvPr/>
        </p:nvGrpSpPr>
        <p:grpSpPr>
          <a:xfrm>
            <a:off x="8731434" y="2979490"/>
            <a:ext cx="307374" cy="30737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grpSp>
        <p:nvGrpSpPr>
          <p:cNvPr id="10" name="Group 10"/>
          <p:cNvGrpSpPr/>
          <p:nvPr/>
        </p:nvGrpSpPr>
        <p:grpSpPr>
          <a:xfrm>
            <a:off x="17182094" y="7841077"/>
            <a:ext cx="614749" cy="6147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2F56"/>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grpSp>
        <p:nvGrpSpPr>
          <p:cNvPr id="13" name="Group 13"/>
          <p:cNvGrpSpPr/>
          <p:nvPr/>
        </p:nvGrpSpPr>
        <p:grpSpPr>
          <a:xfrm>
            <a:off x="17059195" y="8344974"/>
            <a:ext cx="307374" cy="30737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6B88"/>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520"/>
                </a:lnSpc>
              </a:pPr>
              <a:endParaRPr/>
            </a:p>
          </p:txBody>
        </p:sp>
      </p:grpSp>
      <p:sp>
        <p:nvSpPr>
          <p:cNvPr id="16" name="TextBox 16"/>
          <p:cNvSpPr txBox="1"/>
          <p:nvPr/>
        </p:nvSpPr>
        <p:spPr>
          <a:xfrm>
            <a:off x="15599701" y="614579"/>
            <a:ext cx="2008791" cy="325755"/>
          </a:xfrm>
          <a:prstGeom prst="rect">
            <a:avLst/>
          </a:prstGeom>
        </p:spPr>
        <p:txBody>
          <a:bodyPr lIns="0" tIns="0" rIns="0" bIns="0" rtlCol="0" anchor="t">
            <a:spAutoFit/>
          </a:bodyPr>
          <a:lstStyle/>
          <a:p>
            <a:pPr algn="l">
              <a:lnSpc>
                <a:spcPts val="2520"/>
              </a:lnSpc>
            </a:pPr>
            <a:r>
              <a:rPr lang="en-US" sz="1800" b="1">
                <a:solidFill>
                  <a:srgbClr val="000000"/>
                </a:solidFill>
                <a:latin typeface="Poppins Bold"/>
                <a:ea typeface="Poppins Bold"/>
                <a:cs typeface="Poppins Bold"/>
                <a:sym typeface="Poppins Bold"/>
              </a:rPr>
              <a:t>GROUP 8</a:t>
            </a:r>
          </a:p>
        </p:txBody>
      </p:sp>
      <p:sp>
        <p:nvSpPr>
          <p:cNvPr id="17" name="TextBox 17"/>
          <p:cNvSpPr txBox="1"/>
          <p:nvPr/>
        </p:nvSpPr>
        <p:spPr>
          <a:xfrm>
            <a:off x="817185" y="1792157"/>
            <a:ext cx="11343334" cy="711082"/>
          </a:xfrm>
          <a:prstGeom prst="rect">
            <a:avLst/>
          </a:prstGeom>
        </p:spPr>
        <p:txBody>
          <a:bodyPr lIns="0" tIns="0" rIns="0" bIns="0" rtlCol="0" anchor="t">
            <a:spAutoFit/>
          </a:bodyPr>
          <a:lstStyle/>
          <a:p>
            <a:pPr algn="l">
              <a:lnSpc>
                <a:spcPts val="5259"/>
              </a:lnSpc>
            </a:pPr>
            <a:r>
              <a:rPr lang="en-US" sz="5478" b="1">
                <a:solidFill>
                  <a:srgbClr val="0F2F56"/>
                </a:solidFill>
                <a:latin typeface="Montserrat Ultra-Bold"/>
                <a:ea typeface="Montserrat Ultra-Bold"/>
                <a:cs typeface="Montserrat Ultra-Bold"/>
                <a:sym typeface="Montserrat Ultra-Bold"/>
              </a:rPr>
              <a:t>YÊU CẦU PHI CHỨC NĂNG</a:t>
            </a:r>
          </a:p>
        </p:txBody>
      </p:sp>
      <p:grpSp>
        <p:nvGrpSpPr>
          <p:cNvPr id="18" name="Group 18"/>
          <p:cNvGrpSpPr/>
          <p:nvPr/>
        </p:nvGrpSpPr>
        <p:grpSpPr>
          <a:xfrm>
            <a:off x="817185" y="3571095"/>
            <a:ext cx="1333725" cy="689309"/>
            <a:chOff x="0" y="0"/>
            <a:chExt cx="456476" cy="235920"/>
          </a:xfrm>
        </p:grpSpPr>
        <p:sp>
          <p:nvSpPr>
            <p:cNvPr id="19" name="Freeform 19"/>
            <p:cNvSpPr/>
            <p:nvPr/>
          </p:nvSpPr>
          <p:spPr>
            <a:xfrm>
              <a:off x="0" y="0"/>
              <a:ext cx="456476" cy="235920"/>
            </a:xfrm>
            <a:custGeom>
              <a:avLst/>
              <a:gdLst/>
              <a:ahLst/>
              <a:cxnLst/>
              <a:rect l="l" t="t" r="r" b="b"/>
              <a:pathLst>
                <a:path w="456476" h="235920">
                  <a:moveTo>
                    <a:pt x="117960" y="0"/>
                  </a:moveTo>
                  <a:lnTo>
                    <a:pt x="338516" y="0"/>
                  </a:lnTo>
                  <a:cubicBezTo>
                    <a:pt x="369801" y="0"/>
                    <a:pt x="399804" y="12428"/>
                    <a:pt x="421926" y="34550"/>
                  </a:cubicBezTo>
                  <a:cubicBezTo>
                    <a:pt x="444048" y="56672"/>
                    <a:pt x="456476" y="86675"/>
                    <a:pt x="456476" y="117960"/>
                  </a:cubicBezTo>
                  <a:lnTo>
                    <a:pt x="456476" y="117960"/>
                  </a:lnTo>
                  <a:cubicBezTo>
                    <a:pt x="456476" y="183108"/>
                    <a:pt x="403663" y="235920"/>
                    <a:pt x="338516" y="235920"/>
                  </a:cubicBezTo>
                  <a:lnTo>
                    <a:pt x="117960" y="235920"/>
                  </a:lnTo>
                  <a:cubicBezTo>
                    <a:pt x="52813" y="235920"/>
                    <a:pt x="0" y="183108"/>
                    <a:pt x="0" y="117960"/>
                  </a:cubicBezTo>
                  <a:lnTo>
                    <a:pt x="0" y="117960"/>
                  </a:lnTo>
                  <a:cubicBezTo>
                    <a:pt x="0" y="52813"/>
                    <a:pt x="52813" y="0"/>
                    <a:pt x="117960" y="0"/>
                  </a:cubicBezTo>
                  <a:close/>
                </a:path>
              </a:pathLst>
            </a:custGeom>
            <a:solidFill>
              <a:srgbClr val="0F2F56"/>
            </a:solidFill>
          </p:spPr>
        </p:sp>
        <p:sp>
          <p:nvSpPr>
            <p:cNvPr id="20" name="TextBox 20"/>
            <p:cNvSpPr txBox="1"/>
            <p:nvPr/>
          </p:nvSpPr>
          <p:spPr>
            <a:xfrm>
              <a:off x="0" y="-57150"/>
              <a:ext cx="456476" cy="29307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21" name="TextBox 21"/>
          <p:cNvSpPr txBox="1"/>
          <p:nvPr/>
        </p:nvSpPr>
        <p:spPr>
          <a:xfrm>
            <a:off x="2422785" y="3513945"/>
            <a:ext cx="4913935" cy="782320"/>
          </a:xfrm>
          <a:prstGeom prst="rect">
            <a:avLst/>
          </a:prstGeom>
        </p:spPr>
        <p:txBody>
          <a:bodyPr lIns="0" tIns="0" rIns="0" bIns="0" rtlCol="0" anchor="t">
            <a:spAutoFit/>
          </a:bodyPr>
          <a:lstStyle/>
          <a:p>
            <a:pPr algn="l">
              <a:lnSpc>
                <a:spcPts val="3079"/>
              </a:lnSpc>
            </a:pPr>
            <a:r>
              <a:rPr lang="en-US" sz="2199">
                <a:solidFill>
                  <a:srgbClr val="000000"/>
                </a:solidFill>
                <a:latin typeface="Montserrat" pitchFamily="2" charset="-93"/>
                <a:ea typeface="Poppins"/>
                <a:cs typeface="Poppins"/>
                <a:sym typeface="Poppins"/>
              </a:rPr>
              <a:t>Tốc độ tải nhanh, phản hồi thao tác người dùng theo thời gian thực</a:t>
            </a:r>
          </a:p>
        </p:txBody>
      </p:sp>
      <p:grpSp>
        <p:nvGrpSpPr>
          <p:cNvPr id="22" name="Group 22"/>
          <p:cNvGrpSpPr/>
          <p:nvPr/>
        </p:nvGrpSpPr>
        <p:grpSpPr>
          <a:xfrm>
            <a:off x="2251265" y="-241827"/>
            <a:ext cx="1235676" cy="475407"/>
            <a:chOff x="0" y="0"/>
            <a:chExt cx="325445" cy="125210"/>
          </a:xfrm>
        </p:grpSpPr>
        <p:sp>
          <p:nvSpPr>
            <p:cNvPr id="23" name="Freeform 23"/>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24" name="TextBox 24"/>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817185" y="4772823"/>
            <a:ext cx="1333725" cy="689309"/>
            <a:chOff x="0" y="0"/>
            <a:chExt cx="456476" cy="235920"/>
          </a:xfrm>
        </p:grpSpPr>
        <p:sp>
          <p:nvSpPr>
            <p:cNvPr id="26" name="Freeform 26"/>
            <p:cNvSpPr/>
            <p:nvPr/>
          </p:nvSpPr>
          <p:spPr>
            <a:xfrm>
              <a:off x="0" y="0"/>
              <a:ext cx="456476" cy="235920"/>
            </a:xfrm>
            <a:custGeom>
              <a:avLst/>
              <a:gdLst/>
              <a:ahLst/>
              <a:cxnLst/>
              <a:rect l="l" t="t" r="r" b="b"/>
              <a:pathLst>
                <a:path w="456476" h="235920">
                  <a:moveTo>
                    <a:pt x="117960" y="0"/>
                  </a:moveTo>
                  <a:lnTo>
                    <a:pt x="338516" y="0"/>
                  </a:lnTo>
                  <a:cubicBezTo>
                    <a:pt x="369801" y="0"/>
                    <a:pt x="399804" y="12428"/>
                    <a:pt x="421926" y="34550"/>
                  </a:cubicBezTo>
                  <a:cubicBezTo>
                    <a:pt x="444048" y="56672"/>
                    <a:pt x="456476" y="86675"/>
                    <a:pt x="456476" y="117960"/>
                  </a:cubicBezTo>
                  <a:lnTo>
                    <a:pt x="456476" y="117960"/>
                  </a:lnTo>
                  <a:cubicBezTo>
                    <a:pt x="456476" y="183108"/>
                    <a:pt x="403663" y="235920"/>
                    <a:pt x="338516" y="235920"/>
                  </a:cubicBezTo>
                  <a:lnTo>
                    <a:pt x="117960" y="235920"/>
                  </a:lnTo>
                  <a:cubicBezTo>
                    <a:pt x="52813" y="235920"/>
                    <a:pt x="0" y="183108"/>
                    <a:pt x="0" y="117960"/>
                  </a:cubicBezTo>
                  <a:lnTo>
                    <a:pt x="0" y="117960"/>
                  </a:lnTo>
                  <a:cubicBezTo>
                    <a:pt x="0" y="52813"/>
                    <a:pt x="52813" y="0"/>
                    <a:pt x="117960" y="0"/>
                  </a:cubicBezTo>
                  <a:close/>
                </a:path>
              </a:pathLst>
            </a:custGeom>
            <a:solidFill>
              <a:srgbClr val="0F2F56"/>
            </a:solidFill>
          </p:spPr>
        </p:sp>
        <p:sp>
          <p:nvSpPr>
            <p:cNvPr id="27" name="TextBox 27"/>
            <p:cNvSpPr txBox="1"/>
            <p:nvPr/>
          </p:nvSpPr>
          <p:spPr>
            <a:xfrm>
              <a:off x="0" y="-57150"/>
              <a:ext cx="456476" cy="29307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28" name="TextBox 28"/>
          <p:cNvSpPr txBox="1"/>
          <p:nvPr/>
        </p:nvSpPr>
        <p:spPr>
          <a:xfrm>
            <a:off x="2422785" y="4715673"/>
            <a:ext cx="6462336" cy="782320"/>
          </a:xfrm>
          <a:prstGeom prst="rect">
            <a:avLst/>
          </a:prstGeom>
        </p:spPr>
        <p:txBody>
          <a:bodyPr lIns="0" tIns="0" rIns="0" bIns="0" rtlCol="0" anchor="t">
            <a:spAutoFit/>
          </a:bodyPr>
          <a:lstStyle/>
          <a:p>
            <a:pPr algn="l">
              <a:lnSpc>
                <a:spcPts val="3079"/>
              </a:lnSpc>
            </a:pPr>
            <a:r>
              <a:rPr lang="en-US" sz="2199">
                <a:solidFill>
                  <a:srgbClr val="000000"/>
                </a:solidFill>
                <a:latin typeface="Montserrat" pitchFamily="2" charset="-93"/>
                <a:ea typeface="Poppins"/>
                <a:cs typeface="Poppins"/>
                <a:sym typeface="Poppins"/>
              </a:rPr>
              <a:t>Thiết kế linh hoạt để có thể dễ dàng mở rộng khi số lượng người dùng và giao dịch tăng lên</a:t>
            </a:r>
          </a:p>
        </p:txBody>
      </p:sp>
      <p:grpSp>
        <p:nvGrpSpPr>
          <p:cNvPr id="29" name="Group 29"/>
          <p:cNvGrpSpPr/>
          <p:nvPr/>
        </p:nvGrpSpPr>
        <p:grpSpPr>
          <a:xfrm>
            <a:off x="817185" y="5974550"/>
            <a:ext cx="1333725" cy="689309"/>
            <a:chOff x="0" y="0"/>
            <a:chExt cx="456476" cy="235920"/>
          </a:xfrm>
        </p:grpSpPr>
        <p:sp>
          <p:nvSpPr>
            <p:cNvPr id="30" name="Freeform 30"/>
            <p:cNvSpPr/>
            <p:nvPr/>
          </p:nvSpPr>
          <p:spPr>
            <a:xfrm>
              <a:off x="0" y="0"/>
              <a:ext cx="456476" cy="235920"/>
            </a:xfrm>
            <a:custGeom>
              <a:avLst/>
              <a:gdLst/>
              <a:ahLst/>
              <a:cxnLst/>
              <a:rect l="l" t="t" r="r" b="b"/>
              <a:pathLst>
                <a:path w="456476" h="235920">
                  <a:moveTo>
                    <a:pt x="117960" y="0"/>
                  </a:moveTo>
                  <a:lnTo>
                    <a:pt x="338516" y="0"/>
                  </a:lnTo>
                  <a:cubicBezTo>
                    <a:pt x="369801" y="0"/>
                    <a:pt x="399804" y="12428"/>
                    <a:pt x="421926" y="34550"/>
                  </a:cubicBezTo>
                  <a:cubicBezTo>
                    <a:pt x="444048" y="56672"/>
                    <a:pt x="456476" y="86675"/>
                    <a:pt x="456476" y="117960"/>
                  </a:cubicBezTo>
                  <a:lnTo>
                    <a:pt x="456476" y="117960"/>
                  </a:lnTo>
                  <a:cubicBezTo>
                    <a:pt x="456476" y="183108"/>
                    <a:pt x="403663" y="235920"/>
                    <a:pt x="338516" y="235920"/>
                  </a:cubicBezTo>
                  <a:lnTo>
                    <a:pt x="117960" y="235920"/>
                  </a:lnTo>
                  <a:cubicBezTo>
                    <a:pt x="52813" y="235920"/>
                    <a:pt x="0" y="183108"/>
                    <a:pt x="0" y="117960"/>
                  </a:cubicBezTo>
                  <a:lnTo>
                    <a:pt x="0" y="117960"/>
                  </a:lnTo>
                  <a:cubicBezTo>
                    <a:pt x="0" y="52813"/>
                    <a:pt x="52813" y="0"/>
                    <a:pt x="117960" y="0"/>
                  </a:cubicBezTo>
                  <a:close/>
                </a:path>
              </a:pathLst>
            </a:custGeom>
            <a:solidFill>
              <a:srgbClr val="0F2F56"/>
            </a:solidFill>
          </p:spPr>
        </p:sp>
        <p:sp>
          <p:nvSpPr>
            <p:cNvPr id="31" name="TextBox 31"/>
            <p:cNvSpPr txBox="1"/>
            <p:nvPr/>
          </p:nvSpPr>
          <p:spPr>
            <a:xfrm>
              <a:off x="0" y="-57150"/>
              <a:ext cx="456476" cy="29307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32" name="TextBox 32"/>
          <p:cNvSpPr txBox="1"/>
          <p:nvPr/>
        </p:nvSpPr>
        <p:spPr>
          <a:xfrm>
            <a:off x="2422785" y="5917400"/>
            <a:ext cx="4913935" cy="782320"/>
          </a:xfrm>
          <a:prstGeom prst="rect">
            <a:avLst/>
          </a:prstGeom>
        </p:spPr>
        <p:txBody>
          <a:bodyPr lIns="0" tIns="0" rIns="0" bIns="0" rtlCol="0" anchor="t">
            <a:spAutoFit/>
          </a:bodyPr>
          <a:lstStyle/>
          <a:p>
            <a:pPr algn="l">
              <a:lnSpc>
                <a:spcPts val="3079"/>
              </a:lnSpc>
            </a:pPr>
            <a:r>
              <a:rPr lang="en-US" sz="2199">
                <a:solidFill>
                  <a:srgbClr val="000000"/>
                </a:solidFill>
                <a:latin typeface="Montserrat" pitchFamily="2" charset="-93"/>
                <a:ea typeface="Poppins"/>
                <a:cs typeface="Poppins"/>
                <a:sym typeface="Poppins"/>
              </a:rPr>
              <a:t>Các dữ liệu người dùng phải được bảo mật, an toàn</a:t>
            </a:r>
          </a:p>
        </p:txBody>
      </p:sp>
      <p:grpSp>
        <p:nvGrpSpPr>
          <p:cNvPr id="33" name="Group 33"/>
          <p:cNvGrpSpPr/>
          <p:nvPr/>
        </p:nvGrpSpPr>
        <p:grpSpPr>
          <a:xfrm>
            <a:off x="817185" y="7176278"/>
            <a:ext cx="1333725" cy="689309"/>
            <a:chOff x="0" y="0"/>
            <a:chExt cx="456476" cy="235920"/>
          </a:xfrm>
        </p:grpSpPr>
        <p:sp>
          <p:nvSpPr>
            <p:cNvPr id="34" name="Freeform 34"/>
            <p:cNvSpPr/>
            <p:nvPr/>
          </p:nvSpPr>
          <p:spPr>
            <a:xfrm>
              <a:off x="0" y="0"/>
              <a:ext cx="456476" cy="235920"/>
            </a:xfrm>
            <a:custGeom>
              <a:avLst/>
              <a:gdLst/>
              <a:ahLst/>
              <a:cxnLst/>
              <a:rect l="l" t="t" r="r" b="b"/>
              <a:pathLst>
                <a:path w="456476" h="235920">
                  <a:moveTo>
                    <a:pt x="117960" y="0"/>
                  </a:moveTo>
                  <a:lnTo>
                    <a:pt x="338516" y="0"/>
                  </a:lnTo>
                  <a:cubicBezTo>
                    <a:pt x="369801" y="0"/>
                    <a:pt x="399804" y="12428"/>
                    <a:pt x="421926" y="34550"/>
                  </a:cubicBezTo>
                  <a:cubicBezTo>
                    <a:pt x="444048" y="56672"/>
                    <a:pt x="456476" y="86675"/>
                    <a:pt x="456476" y="117960"/>
                  </a:cubicBezTo>
                  <a:lnTo>
                    <a:pt x="456476" y="117960"/>
                  </a:lnTo>
                  <a:cubicBezTo>
                    <a:pt x="456476" y="183108"/>
                    <a:pt x="403663" y="235920"/>
                    <a:pt x="338516" y="235920"/>
                  </a:cubicBezTo>
                  <a:lnTo>
                    <a:pt x="117960" y="235920"/>
                  </a:lnTo>
                  <a:cubicBezTo>
                    <a:pt x="52813" y="235920"/>
                    <a:pt x="0" y="183108"/>
                    <a:pt x="0" y="117960"/>
                  </a:cubicBezTo>
                  <a:lnTo>
                    <a:pt x="0" y="117960"/>
                  </a:lnTo>
                  <a:cubicBezTo>
                    <a:pt x="0" y="52813"/>
                    <a:pt x="52813" y="0"/>
                    <a:pt x="117960" y="0"/>
                  </a:cubicBezTo>
                  <a:close/>
                </a:path>
              </a:pathLst>
            </a:custGeom>
            <a:solidFill>
              <a:srgbClr val="0F2F56"/>
            </a:solidFill>
          </p:spPr>
        </p:sp>
        <p:sp>
          <p:nvSpPr>
            <p:cNvPr id="35" name="TextBox 35"/>
            <p:cNvSpPr txBox="1"/>
            <p:nvPr/>
          </p:nvSpPr>
          <p:spPr>
            <a:xfrm>
              <a:off x="0" y="-57150"/>
              <a:ext cx="456476" cy="293070"/>
            </a:xfrm>
            <a:prstGeom prst="rect">
              <a:avLst/>
            </a:prstGeom>
          </p:spPr>
          <p:txBody>
            <a:bodyPr lIns="50800" tIns="50800" rIns="50800" bIns="50800" rtlCol="0" anchor="ctr"/>
            <a:lstStyle/>
            <a:p>
              <a:pPr algn="ctr">
                <a:lnSpc>
                  <a:spcPts val="2520"/>
                </a:lnSpc>
              </a:pPr>
              <a:endParaRPr>
                <a:latin typeface="Montserrat" pitchFamily="2" charset="-93"/>
              </a:endParaRPr>
            </a:p>
          </p:txBody>
        </p:sp>
      </p:grpSp>
      <p:sp>
        <p:nvSpPr>
          <p:cNvPr id="36" name="TextBox 36"/>
          <p:cNvSpPr txBox="1"/>
          <p:nvPr/>
        </p:nvSpPr>
        <p:spPr>
          <a:xfrm>
            <a:off x="2422785" y="7119128"/>
            <a:ext cx="4913935" cy="782320"/>
          </a:xfrm>
          <a:prstGeom prst="rect">
            <a:avLst/>
          </a:prstGeom>
        </p:spPr>
        <p:txBody>
          <a:bodyPr lIns="0" tIns="0" rIns="0" bIns="0" rtlCol="0" anchor="t">
            <a:spAutoFit/>
          </a:bodyPr>
          <a:lstStyle/>
          <a:p>
            <a:pPr algn="l">
              <a:lnSpc>
                <a:spcPts val="3079"/>
              </a:lnSpc>
            </a:pPr>
            <a:r>
              <a:rPr lang="en-US" sz="2199">
                <a:solidFill>
                  <a:srgbClr val="000000"/>
                </a:solidFill>
                <a:latin typeface="Montserrat" pitchFamily="2" charset="-93"/>
                <a:ea typeface="Poppins"/>
                <a:cs typeface="Poppins"/>
                <a:sym typeface="Poppins"/>
              </a:rPr>
              <a:t>Nâng cao hiệu quả hoạt động, quản lý và trải nghiệm người dùng</a:t>
            </a:r>
          </a:p>
        </p:txBody>
      </p:sp>
      <p:sp>
        <p:nvSpPr>
          <p:cNvPr id="37" name="TextBox 37"/>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2760" y="1340384"/>
            <a:ext cx="16116540" cy="4913190"/>
            <a:chOff x="0" y="0"/>
            <a:chExt cx="21488721" cy="6550919"/>
          </a:xfrm>
        </p:grpSpPr>
        <p:pic>
          <p:nvPicPr>
            <p:cNvPr id="3" name="Pictur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21488721" cy="6550919"/>
            </a:xfrm>
            <a:prstGeom prst="rect">
              <a:avLst/>
            </a:prstGeom>
          </p:spPr>
        </p:pic>
      </p:grpSp>
      <p:grpSp>
        <p:nvGrpSpPr>
          <p:cNvPr id="4" name="Group 4"/>
          <p:cNvGrpSpPr/>
          <p:nvPr/>
        </p:nvGrpSpPr>
        <p:grpSpPr>
          <a:xfrm>
            <a:off x="0" y="-237703"/>
            <a:ext cx="1235676" cy="475407"/>
            <a:chOff x="0" y="0"/>
            <a:chExt cx="325445" cy="125210"/>
          </a:xfrm>
        </p:grpSpPr>
        <p:sp>
          <p:nvSpPr>
            <p:cNvPr id="5" name="Freeform 5"/>
            <p:cNvSpPr/>
            <p:nvPr/>
          </p:nvSpPr>
          <p:spPr>
            <a:xfrm>
              <a:off x="0" y="0"/>
              <a:ext cx="325445" cy="125210"/>
            </a:xfrm>
            <a:custGeom>
              <a:avLst/>
              <a:gdLst/>
              <a:ahLst/>
              <a:cxnLst/>
              <a:rect l="l" t="t" r="r" b="b"/>
              <a:pathLst>
                <a:path w="325445" h="125210">
                  <a:moveTo>
                    <a:pt x="0" y="0"/>
                  </a:moveTo>
                  <a:lnTo>
                    <a:pt x="325445" y="0"/>
                  </a:lnTo>
                  <a:lnTo>
                    <a:pt x="325445" y="125210"/>
                  </a:lnTo>
                  <a:lnTo>
                    <a:pt x="0" y="125210"/>
                  </a:lnTo>
                  <a:close/>
                </a:path>
              </a:pathLst>
            </a:custGeom>
            <a:solidFill>
              <a:srgbClr val="0F2F56"/>
            </a:solidFill>
          </p:spPr>
        </p:sp>
        <p:sp>
          <p:nvSpPr>
            <p:cNvPr id="6" name="TextBox 6"/>
            <p:cNvSpPr txBox="1"/>
            <p:nvPr/>
          </p:nvSpPr>
          <p:spPr>
            <a:xfrm>
              <a:off x="0" y="-57150"/>
              <a:ext cx="325445" cy="182360"/>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15599701" y="614579"/>
            <a:ext cx="2197141" cy="325755"/>
          </a:xfrm>
          <a:prstGeom prst="rect">
            <a:avLst/>
          </a:prstGeom>
        </p:spPr>
        <p:txBody>
          <a:bodyPr lIns="0" tIns="0" rIns="0" bIns="0" rtlCol="0" anchor="t">
            <a:spAutoFit/>
          </a:bodyPr>
          <a:lstStyle/>
          <a:p>
            <a:pPr algn="l">
              <a:lnSpc>
                <a:spcPts val="2520"/>
              </a:lnSpc>
            </a:pPr>
            <a:r>
              <a:rPr lang="en-US" sz="1800" b="1">
                <a:solidFill>
                  <a:srgbClr val="0F2F56"/>
                </a:solidFill>
                <a:latin typeface="Poppins Bold"/>
                <a:ea typeface="Poppins Bold"/>
                <a:cs typeface="Poppins Bold"/>
                <a:sym typeface="Poppins Bold"/>
              </a:rPr>
              <a:t>GROUP 8</a:t>
            </a:r>
          </a:p>
        </p:txBody>
      </p:sp>
      <p:sp>
        <p:nvSpPr>
          <p:cNvPr id="8" name="TextBox 8"/>
          <p:cNvSpPr txBox="1"/>
          <p:nvPr/>
        </p:nvSpPr>
        <p:spPr>
          <a:xfrm>
            <a:off x="1441038" y="7529275"/>
            <a:ext cx="15519983" cy="1276349"/>
          </a:xfrm>
          <a:prstGeom prst="rect">
            <a:avLst/>
          </a:prstGeom>
        </p:spPr>
        <p:txBody>
          <a:bodyPr lIns="0" tIns="0" rIns="0" bIns="0" rtlCol="0" anchor="t">
            <a:spAutoFit/>
          </a:bodyPr>
          <a:lstStyle/>
          <a:p>
            <a:pPr algn="ctr">
              <a:lnSpc>
                <a:spcPts val="9599"/>
              </a:lnSpc>
            </a:pPr>
            <a:r>
              <a:rPr lang="en-US" sz="9999" b="1">
                <a:solidFill>
                  <a:srgbClr val="0F2F56"/>
                </a:solidFill>
                <a:latin typeface="Montserrat Heavy"/>
                <a:ea typeface="Montserrat Heavy"/>
                <a:cs typeface="Montserrat Heavy"/>
                <a:sym typeface="Montserrat Heavy"/>
              </a:rPr>
              <a:t>CƠ SỞ LÝ THUYẾT</a:t>
            </a:r>
          </a:p>
        </p:txBody>
      </p:sp>
      <p:sp>
        <p:nvSpPr>
          <p:cNvPr id="11" name="Rectangle: Rounded Corners 10">
            <a:extLst>
              <a:ext uri="{FF2B5EF4-FFF2-40B4-BE49-F238E27FC236}">
                <a16:creationId xmlns:a16="http://schemas.microsoft.com/office/drawing/2014/main" id="{FABBE2DC-A747-140D-75DD-35E2B0B5736A}"/>
              </a:ext>
            </a:extLst>
          </p:cNvPr>
          <p:cNvSpPr/>
          <p:nvPr/>
        </p:nvSpPr>
        <p:spPr>
          <a:xfrm>
            <a:off x="1130470" y="5766976"/>
            <a:ext cx="4051130" cy="900524"/>
          </a:xfrm>
          <a:prstGeom prst="roundRect">
            <a:avLst/>
          </a:prstGeom>
          <a:solidFill>
            <a:srgbClr val="0F2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9"/>
          <p:cNvSpPr txBox="1"/>
          <p:nvPr/>
        </p:nvSpPr>
        <p:spPr>
          <a:xfrm>
            <a:off x="1133235" y="6015449"/>
            <a:ext cx="4122934" cy="647700"/>
          </a:xfrm>
          <a:prstGeom prst="rect">
            <a:avLst/>
          </a:prstGeom>
        </p:spPr>
        <p:txBody>
          <a:bodyPr lIns="0" tIns="0" rIns="0" bIns="0" rtlCol="0" anchor="t">
            <a:spAutoFit/>
          </a:bodyPr>
          <a:lstStyle/>
          <a:p>
            <a:pPr algn="ctr">
              <a:lnSpc>
                <a:spcPts val="4800"/>
              </a:lnSpc>
            </a:pPr>
            <a:r>
              <a:rPr lang="en-US" sz="5000" b="1">
                <a:solidFill>
                  <a:srgbClr val="FFFFFF"/>
                </a:solidFill>
                <a:latin typeface="Montserrat Ultra-Bold"/>
                <a:ea typeface="Montserrat Ultra-Bold"/>
                <a:cs typeface="Montserrat Ultra-Bold"/>
                <a:sym typeface="Montserrat Ultra-Bold"/>
              </a:rPr>
              <a:t>CHƯƠNG 2</a:t>
            </a:r>
          </a:p>
        </p:txBody>
      </p:sp>
      <p:sp>
        <p:nvSpPr>
          <p:cNvPr id="10" name="TextBox 10"/>
          <p:cNvSpPr txBox="1"/>
          <p:nvPr/>
        </p:nvSpPr>
        <p:spPr>
          <a:xfrm>
            <a:off x="17581617" y="9817312"/>
            <a:ext cx="508717" cy="293370"/>
          </a:xfrm>
          <a:prstGeom prst="rect">
            <a:avLst/>
          </a:prstGeom>
        </p:spPr>
        <p:txBody>
          <a:bodyPr lIns="0" tIns="0" rIns="0" bIns="0" rtlCol="0" anchor="t">
            <a:spAutoFit/>
          </a:bodyPr>
          <a:lstStyle/>
          <a:p>
            <a:pPr algn="ctr">
              <a:lnSpc>
                <a:spcPts val="2340"/>
              </a:lnSpc>
            </a:pPr>
            <a:r>
              <a:rPr lang="en-US" sz="2000">
                <a:solidFill>
                  <a:srgbClr val="0F2F56"/>
                </a:solidFill>
                <a:latin typeface="Montserrat"/>
                <a:ea typeface="Montserrat"/>
                <a:cs typeface="Montserrat"/>
                <a:sym typeface="Montserrat"/>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1639</Words>
  <Application>Microsoft Office PowerPoint</Application>
  <PresentationFormat>Custom</PresentationFormat>
  <Paragraphs>359</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Montserrat</vt:lpstr>
      <vt:lpstr>Montserrat Bold</vt:lpstr>
      <vt:lpstr>Montserrat Heavy</vt:lpstr>
      <vt:lpstr>Montserrat Ultra-Bold</vt:lpstr>
      <vt:lpstr>Open Sauce</vt:lpstr>
      <vt:lpstr>Open Sauce Heavy</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Travel Agency Presentation</dc:title>
  <dc:creator>ADMIN</dc:creator>
  <cp:lastModifiedBy>Thi Nguyễn Lê</cp:lastModifiedBy>
  <cp:revision>4</cp:revision>
  <dcterms:created xsi:type="dcterms:W3CDTF">2006-08-16T00:00:00Z</dcterms:created>
  <dcterms:modified xsi:type="dcterms:W3CDTF">2025-03-25T10:35:21Z</dcterms:modified>
  <dc:identifier>DAGiJmV6PbA</dc:identifier>
</cp:coreProperties>
</file>